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62" r:id="rId3"/>
    <p:sldId id="265" r:id="rId4"/>
    <p:sldId id="260" r:id="rId5"/>
    <p:sldId id="261" r:id="rId6"/>
    <p:sldId id="269" r:id="rId7"/>
    <p:sldId id="263" r:id="rId8"/>
    <p:sldId id="266"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27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271" autoAdjust="0"/>
  </p:normalViewPr>
  <p:slideViewPr>
    <p:cSldViewPr snapToGrid="0" snapToObjects="1">
      <p:cViewPr>
        <p:scale>
          <a:sx n="165" d="100"/>
          <a:sy n="165" d="100"/>
        </p:scale>
        <p:origin x="-888" y="-8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4F1F2-6082-2E46-A79A-7672DDEA6F7F}" type="datetimeFigureOut">
              <a:rPr lang="en-US" smtClean="0"/>
              <a:t>7/30/18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A5164-51BE-0847-A878-A20E938A2240}" type="slidenum">
              <a:rPr lang="en-US" smtClean="0"/>
              <a:t>‹#›</a:t>
            </a:fld>
            <a:endParaRPr lang="en-US"/>
          </a:p>
        </p:txBody>
      </p:sp>
    </p:spTree>
    <p:extLst>
      <p:ext uri="{BB962C8B-B14F-4D97-AF65-F5344CB8AC3E}">
        <p14:creationId xmlns:p14="http://schemas.microsoft.com/office/powerpoint/2010/main" val="1516166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with the Alaska Earthquake Center  and we are part of the University of Alaska Fairbanks. While I am the only listed author on this presentation, the data analyzed here is the product of efforts of the entire staff of the Earthquake Center, so I would like to acknowledge all of their contributions. </a:t>
            </a:r>
          </a:p>
          <a:p>
            <a:r>
              <a:rPr lang="en-US" baseline="0" dirty="0"/>
              <a:t>In The background image you see mount Denali in the Denali National park in Alaska and the view is from one of our seismic monitoring sites that became part of the </a:t>
            </a:r>
            <a:r>
              <a:rPr lang="en-US" baseline="0" dirty="0" err="1"/>
              <a:t>USArray</a:t>
            </a:r>
            <a:r>
              <a:rPr lang="en-US" baseline="0" dirty="0"/>
              <a:t> project. And here is the helicopter carrying away some equipment after the site upgrade.</a:t>
            </a:r>
            <a:endParaRPr lang="en-US" dirty="0"/>
          </a:p>
        </p:txBody>
      </p:sp>
      <p:sp>
        <p:nvSpPr>
          <p:cNvPr id="4" name="Slide Number Placeholder 3"/>
          <p:cNvSpPr>
            <a:spLocks noGrp="1"/>
          </p:cNvSpPr>
          <p:nvPr>
            <p:ph type="sldNum" sz="quarter" idx="10"/>
          </p:nvPr>
        </p:nvSpPr>
        <p:spPr/>
        <p:txBody>
          <a:bodyPr/>
          <a:lstStyle/>
          <a:p>
            <a:fld id="{083A5164-51BE-0847-A878-A20E938A2240}" type="slidenum">
              <a:rPr lang="en-US" smtClean="0"/>
              <a:t>1</a:t>
            </a:fld>
            <a:endParaRPr lang="en-US"/>
          </a:p>
        </p:txBody>
      </p:sp>
    </p:spTree>
    <p:extLst>
      <p:ext uri="{BB962C8B-B14F-4D97-AF65-F5344CB8AC3E}">
        <p14:creationId xmlns:p14="http://schemas.microsoft.com/office/powerpoint/2010/main" val="311637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a quick introduction into tectonics of Alaska. It is dominated by the Pacific plate </a:t>
            </a:r>
            <a:r>
              <a:rPr lang="en-US" baseline="0" dirty="0" err="1"/>
              <a:t>subduciton</a:t>
            </a:r>
            <a:r>
              <a:rPr lang="en-US" baseline="0" dirty="0"/>
              <a:t> along the southern Alaska margin and the Aleutian arc. This plate boundary produced a number of major earthquakes within the past 100 years. The intermediate depth seismicity extends down to 300 km in some places. In southeast Alaska the plate boundary follows the strike-slip Queen Charlotte fault. Away from the plate boundary, there is a number of significant crustal faults, including the Denali fault. Crustal faulting extends hundreds of km away from the plate boundary into northern and western Alaska and western Canada. This map only contains magnitude 6 and greater earthquakes as of 10 years go, but  In my later slides you will be able to see more detailed seismicity distribution.</a:t>
            </a:r>
            <a:endParaRPr lang="en-US" dirty="0"/>
          </a:p>
        </p:txBody>
      </p:sp>
      <p:sp>
        <p:nvSpPr>
          <p:cNvPr id="4" name="Slide Number Placeholder 3"/>
          <p:cNvSpPr>
            <a:spLocks noGrp="1"/>
          </p:cNvSpPr>
          <p:nvPr>
            <p:ph type="sldNum" sz="quarter" idx="10"/>
          </p:nvPr>
        </p:nvSpPr>
        <p:spPr/>
        <p:txBody>
          <a:bodyPr/>
          <a:lstStyle/>
          <a:p>
            <a:fld id="{083A5164-51BE-0847-A878-A20E938A2240}" type="slidenum">
              <a:rPr lang="en-US" smtClean="0"/>
              <a:t>4</a:t>
            </a:fld>
            <a:endParaRPr lang="en-US"/>
          </a:p>
        </p:txBody>
      </p:sp>
    </p:spTree>
    <p:extLst>
      <p:ext uri="{BB962C8B-B14F-4D97-AF65-F5344CB8AC3E}">
        <p14:creationId xmlns:p14="http://schemas.microsoft.com/office/powerpoint/2010/main" val="343346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Alaska has a regional seismic network that dates back to 1960s. This map illustrates</a:t>
            </a:r>
            <a:r>
              <a:rPr lang="en-US" baseline="0" dirty="0"/>
              <a:t> current locations of seismic monitoring sites. It’s the most comprehensive coverage that ever existed in the state.</a:t>
            </a:r>
            <a:endParaRPr lang="en-US" dirty="0"/>
          </a:p>
          <a:p>
            <a:r>
              <a:rPr lang="en-US" dirty="0"/>
              <a:t>The network is</a:t>
            </a:r>
            <a:r>
              <a:rPr lang="en-US" baseline="0" dirty="0"/>
              <a:t> composed of sites that are maintained by different agencies. </a:t>
            </a:r>
            <a:r>
              <a:rPr lang="en-US" dirty="0"/>
              <a:t>The most significant contributors are the Alaska Earthquake Center, Alaska Volcano Observatory and the most</a:t>
            </a:r>
            <a:r>
              <a:rPr lang="en-US" baseline="0" dirty="0"/>
              <a:t> recent addition of the </a:t>
            </a:r>
            <a:r>
              <a:rPr lang="en-US" baseline="0" dirty="0" err="1"/>
              <a:t>USArray</a:t>
            </a:r>
            <a:r>
              <a:rPr lang="en-US" baseline="0" dirty="0"/>
              <a:t> project.</a:t>
            </a:r>
          </a:p>
          <a:p>
            <a:r>
              <a:rPr lang="en-US" baseline="0" dirty="0"/>
              <a:t>In my presentation I’ll be comparing earthquakes reported with this station configuration before </a:t>
            </a:r>
            <a:r>
              <a:rPr lang="en-US" baseline="0" dirty="0" err="1"/>
              <a:t>USArray</a:t>
            </a:r>
            <a:r>
              <a:rPr lang="en-US" baseline="0" dirty="0"/>
              <a:t> project and with the presence of </a:t>
            </a:r>
            <a:r>
              <a:rPr lang="en-US" baseline="0" dirty="0" err="1"/>
              <a:t>USArray</a:t>
            </a:r>
            <a:r>
              <a:rPr lang="en-US" baseline="0" dirty="0"/>
              <a:t> project.</a:t>
            </a:r>
            <a:endParaRPr lang="en-US" dirty="0"/>
          </a:p>
        </p:txBody>
      </p:sp>
      <p:sp>
        <p:nvSpPr>
          <p:cNvPr id="4" name="Slide Number Placeholder 3"/>
          <p:cNvSpPr>
            <a:spLocks noGrp="1"/>
          </p:cNvSpPr>
          <p:nvPr>
            <p:ph type="sldNum" sz="quarter" idx="10"/>
          </p:nvPr>
        </p:nvSpPr>
        <p:spPr/>
        <p:txBody>
          <a:bodyPr/>
          <a:lstStyle/>
          <a:p>
            <a:fld id="{083A5164-51BE-0847-A878-A20E938A2240}" type="slidenum">
              <a:rPr lang="en-US" smtClean="0"/>
              <a:t>5</a:t>
            </a:fld>
            <a:endParaRPr lang="en-US"/>
          </a:p>
        </p:txBody>
      </p:sp>
    </p:spTree>
    <p:extLst>
      <p:ext uri="{BB962C8B-B14F-4D97-AF65-F5344CB8AC3E}">
        <p14:creationId xmlns:p14="http://schemas.microsoft.com/office/powerpoint/2010/main" val="269455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61611" y="1665375"/>
            <a:ext cx="6979539" cy="1470025"/>
          </a:xfrm>
        </p:spPr>
        <p:txBody>
          <a:bodyPr/>
          <a:lstStyle/>
          <a:p>
            <a:r>
              <a:rPr lang="en-US"/>
              <a:t>Click to edit Master title style</a:t>
            </a:r>
          </a:p>
        </p:txBody>
      </p:sp>
      <p:sp>
        <p:nvSpPr>
          <p:cNvPr id="3" name="Subtitle 2"/>
          <p:cNvSpPr>
            <a:spLocks noGrp="1"/>
          </p:cNvSpPr>
          <p:nvPr>
            <p:ph type="subTitle" idx="1"/>
          </p:nvPr>
        </p:nvSpPr>
        <p:spPr>
          <a:xfrm>
            <a:off x="2540350" y="326017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DC8D0B-F0C7-694F-AD2A-65410ECA273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13283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C8D0B-F0C7-694F-AD2A-65410ECA273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356103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C8D0B-F0C7-694F-AD2A-65410ECA273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76146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7570" y="0"/>
            <a:ext cx="7094853" cy="10374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C8D0B-F0C7-694F-AD2A-65410ECA273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295207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C8D0B-F0C7-694F-AD2A-65410ECA273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337034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DC8D0B-F0C7-694F-AD2A-65410ECA2734}"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343455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DC8D0B-F0C7-694F-AD2A-65410ECA2734}" type="datetimeFigureOut">
              <a:rPr lang="en-US" smtClean="0"/>
              <a:t>7/30/18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16734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DC8D0B-F0C7-694F-AD2A-65410ECA2734}" type="datetimeFigureOut">
              <a:rPr lang="en-US" smtClean="0"/>
              <a:t>7/30/18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69719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C8D0B-F0C7-694F-AD2A-65410ECA2734}" type="datetimeFigureOut">
              <a:rPr lang="en-US" smtClean="0"/>
              <a:t>7/30/18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159376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C8D0B-F0C7-694F-AD2A-65410ECA2734}"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3744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C8D0B-F0C7-694F-AD2A-65410ECA2734}"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70033-933F-0341-B917-12CCD4B02F43}" type="slidenum">
              <a:rPr lang="en-US" smtClean="0"/>
              <a:t>‹#›</a:t>
            </a:fld>
            <a:endParaRPr lang="en-US"/>
          </a:p>
        </p:txBody>
      </p:sp>
    </p:spTree>
    <p:extLst>
      <p:ext uri="{BB962C8B-B14F-4D97-AF65-F5344CB8AC3E}">
        <p14:creationId xmlns:p14="http://schemas.microsoft.com/office/powerpoint/2010/main" val="81925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600" y="41734"/>
            <a:ext cx="7041192" cy="86413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81870"/>
            <a:ext cx="8229600" cy="4844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C8D0B-F0C7-694F-AD2A-65410ECA2734}" type="datetimeFigureOut">
              <a:rPr lang="en-US" smtClean="0"/>
              <a:t>7/30/18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70033-933F-0341-B917-12CCD4B02F43}" type="slidenum">
              <a:rPr lang="en-US" smtClean="0"/>
              <a:t>‹#›</a:t>
            </a:fld>
            <a:endParaRPr lang="en-US"/>
          </a:p>
        </p:txBody>
      </p:sp>
    </p:spTree>
    <p:extLst>
      <p:ext uri="{BB962C8B-B14F-4D97-AF65-F5344CB8AC3E}">
        <p14:creationId xmlns:p14="http://schemas.microsoft.com/office/powerpoint/2010/main" val="58760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9355292736_6c7bb61b75_z.jpg"/>
          <p:cNvPicPr>
            <a:picLocks noChangeAspect="1"/>
          </p:cNvPicPr>
          <p:nvPr/>
        </p:nvPicPr>
        <p:blipFill>
          <a:blip r:embed="rId3">
            <a:alphaModFix amt="76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idx="4294967295"/>
          </p:nvPr>
        </p:nvSpPr>
        <p:spPr>
          <a:xfrm>
            <a:off x="158747" y="200339"/>
            <a:ext cx="8073404" cy="2749550"/>
          </a:xfrm>
        </p:spPr>
        <p:txBody>
          <a:bodyPr>
            <a:normAutofit/>
          </a:bodyPr>
          <a:lstStyle/>
          <a:p>
            <a:pPr algn="l"/>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Alaska Regional Network (AK): Overview</a:t>
            </a:r>
          </a:p>
        </p:txBody>
      </p:sp>
      <p:sp>
        <p:nvSpPr>
          <p:cNvPr id="3" name="Subtitle 2"/>
          <p:cNvSpPr>
            <a:spLocks noGrp="1"/>
          </p:cNvSpPr>
          <p:nvPr>
            <p:ph type="subTitle" idx="4294967295"/>
          </p:nvPr>
        </p:nvSpPr>
        <p:spPr>
          <a:xfrm>
            <a:off x="158747" y="2230756"/>
            <a:ext cx="6400800" cy="1039813"/>
          </a:xfrm>
        </p:spPr>
        <p:txBody>
          <a:bodyPr/>
          <a:lstStyle/>
          <a:p>
            <a:pPr marL="0" indent="0">
              <a:buNone/>
            </a:pPr>
            <a:endParaRPr lang="en-US" dirty="0">
              <a:solidFill>
                <a:srgbClr val="000000"/>
              </a:solidFill>
            </a:endParaRPr>
          </a:p>
        </p:txBody>
      </p:sp>
      <p:pic>
        <p:nvPicPr>
          <p:cNvPr id="8" name="Picture 7" descr="UAF_GI_EC_black(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47" y="2550166"/>
            <a:ext cx="3886200" cy="5029200"/>
          </a:xfrm>
          <a:prstGeom prst="rect">
            <a:avLst/>
          </a:prstGeom>
        </p:spPr>
      </p:pic>
    </p:spTree>
    <p:extLst>
      <p:ext uri="{BB962C8B-B14F-4D97-AF65-F5344CB8AC3E}">
        <p14:creationId xmlns:p14="http://schemas.microsoft.com/office/powerpoint/2010/main" val="24216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600" y="41734"/>
            <a:ext cx="6613461" cy="864139"/>
          </a:xfrm>
        </p:spPr>
        <p:txBody>
          <a:bodyPr>
            <a:noAutofit/>
          </a:bodyPr>
          <a:lstStyle/>
          <a:p>
            <a:pPr algn="r"/>
            <a:r>
              <a:rPr lang="en-US" sz="3600" dirty="0" err="1"/>
              <a:t>USArray</a:t>
            </a:r>
            <a:r>
              <a:rPr lang="en-US" sz="3600" dirty="0"/>
              <a:t> upgraded AK seismic monitoring sites</a:t>
            </a:r>
          </a:p>
        </p:txBody>
      </p:sp>
      <p:pic>
        <p:nvPicPr>
          <p:cNvPr id="3" name="Picture 2"/>
          <p:cNvPicPr>
            <a:picLocks noChangeAspect="1"/>
          </p:cNvPicPr>
          <p:nvPr/>
        </p:nvPicPr>
        <p:blipFill>
          <a:blip r:embed="rId2"/>
          <a:stretch>
            <a:fillRect/>
          </a:stretch>
        </p:blipFill>
        <p:spPr>
          <a:xfrm>
            <a:off x="4665133" y="3505589"/>
            <a:ext cx="3852333" cy="2889250"/>
          </a:xfrm>
          <a:prstGeom prst="rect">
            <a:avLst/>
          </a:prstGeom>
        </p:spPr>
      </p:pic>
      <p:sp>
        <p:nvSpPr>
          <p:cNvPr id="9" name="TextBox 8"/>
          <p:cNvSpPr txBox="1"/>
          <p:nvPr/>
        </p:nvSpPr>
        <p:spPr>
          <a:xfrm>
            <a:off x="4741333" y="1392382"/>
            <a:ext cx="3615267" cy="1815882"/>
          </a:xfrm>
          <a:prstGeom prst="rect">
            <a:avLst/>
          </a:prstGeom>
          <a:noFill/>
        </p:spPr>
        <p:txBody>
          <a:bodyPr wrap="square" rtlCol="0">
            <a:spAutoFit/>
          </a:bodyPr>
          <a:lstStyle/>
          <a:p>
            <a:pPr marL="285750" indent="-285750">
              <a:buFont typeface="Arial"/>
              <a:buChar char="•"/>
            </a:pPr>
            <a:r>
              <a:rPr lang="en-US" sz="1400" dirty="0"/>
              <a:t>Posthole seismic sensors are placed in shallow boreholes (8-20 </a:t>
            </a:r>
            <a:r>
              <a:rPr lang="en-US" sz="1400" dirty="0" err="1"/>
              <a:t>ft</a:t>
            </a:r>
            <a:r>
              <a:rPr lang="en-US" sz="1400" dirty="0"/>
              <a:t>) augured with portable drills</a:t>
            </a:r>
          </a:p>
          <a:p>
            <a:pPr marL="285750" indent="-285750">
              <a:buFont typeface="Arial"/>
              <a:buChar char="•"/>
            </a:pPr>
            <a:r>
              <a:rPr lang="en-US" sz="1400" dirty="0"/>
              <a:t>This protects sensors from surface noise thus providing high quality data</a:t>
            </a:r>
          </a:p>
          <a:p>
            <a:pPr marL="285750" indent="-285750">
              <a:buFont typeface="Arial"/>
              <a:buChar char="•"/>
            </a:pPr>
            <a:r>
              <a:rPr lang="en-US" sz="1400" dirty="0"/>
              <a:t>State of art communications and power systems have been designed specifically for Alaska region </a:t>
            </a:r>
          </a:p>
        </p:txBody>
      </p:sp>
      <p:sp>
        <p:nvSpPr>
          <p:cNvPr id="10" name="TextBox 9"/>
          <p:cNvSpPr txBox="1"/>
          <p:nvPr/>
        </p:nvSpPr>
        <p:spPr>
          <a:xfrm>
            <a:off x="4857749" y="6394839"/>
            <a:ext cx="3594100" cy="338554"/>
          </a:xfrm>
          <a:prstGeom prst="rect">
            <a:avLst/>
          </a:prstGeom>
          <a:noFill/>
        </p:spPr>
        <p:txBody>
          <a:bodyPr>
            <a:spAutoFit/>
          </a:bodyPr>
          <a:lstStyle/>
          <a:p>
            <a:pPr fontAlgn="auto">
              <a:spcBef>
                <a:spcPts val="0"/>
              </a:spcBef>
              <a:spcAft>
                <a:spcPts val="0"/>
              </a:spcAft>
              <a:defRPr/>
            </a:pPr>
            <a:r>
              <a:rPr lang="en-US" sz="1600" dirty="0">
                <a:latin typeface="Calibri"/>
                <a:ea typeface="+mn-ea"/>
                <a:cs typeface="Calibri"/>
              </a:rPr>
              <a:t>TA seismic site in southern Alaska</a:t>
            </a:r>
          </a:p>
        </p:txBody>
      </p:sp>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317" y="4294613"/>
            <a:ext cx="1827929" cy="2437239"/>
          </a:xfrm>
          <a:prstGeom prst="rect">
            <a:avLst/>
          </a:prstGeom>
        </p:spPr>
      </p:pic>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11" y="1518281"/>
            <a:ext cx="3558235" cy="2668677"/>
          </a:xfrm>
          <a:prstGeom prst="rect">
            <a:avLst/>
          </a:prstGeom>
        </p:spPr>
      </p:pic>
      <p:pic>
        <p:nvPicPr>
          <p:cNvPr id="8" name="Picture 7" descr="17693893825_a45e16f480_z.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633" y="4286527"/>
            <a:ext cx="1835149" cy="2446866"/>
          </a:xfrm>
          <a:prstGeom prst="rect">
            <a:avLst/>
          </a:prstGeom>
        </p:spPr>
      </p:pic>
    </p:spTree>
    <p:extLst>
      <p:ext uri="{BB962C8B-B14F-4D97-AF65-F5344CB8AC3E}">
        <p14:creationId xmlns:p14="http://schemas.microsoft.com/office/powerpoint/2010/main" val="2199839035"/>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70" y="0"/>
            <a:ext cx="6930127" cy="1037420"/>
          </a:xfrm>
        </p:spPr>
        <p:txBody>
          <a:bodyPr>
            <a:noAutofit/>
          </a:bodyPr>
          <a:lstStyle/>
          <a:p>
            <a:pPr algn="r"/>
            <a:r>
              <a:rPr lang="en-US" sz="3200" dirty="0"/>
              <a:t>Earthquake Center mission and </a:t>
            </a:r>
            <a:br>
              <a:rPr lang="en-US" sz="3200" dirty="0"/>
            </a:br>
            <a:r>
              <a:rPr lang="en-US" sz="3200" dirty="0"/>
              <a:t>historical perspective</a:t>
            </a:r>
          </a:p>
        </p:txBody>
      </p:sp>
      <p:sp>
        <p:nvSpPr>
          <p:cNvPr id="3" name="Content Placeholder 2"/>
          <p:cNvSpPr>
            <a:spLocks noGrp="1"/>
          </p:cNvSpPr>
          <p:nvPr>
            <p:ph idx="1"/>
          </p:nvPr>
        </p:nvSpPr>
        <p:spPr/>
        <p:txBody>
          <a:bodyPr>
            <a:normAutofit fontScale="92500" lnSpcReduction="20000"/>
          </a:bodyPr>
          <a:lstStyle/>
          <a:p>
            <a:r>
              <a:rPr lang="en-US" dirty="0"/>
              <a:t>Regional seismic network established in Alaska in late 60s- early 70s, in the wake of the 1964 M9.2 Great Alaska earthquake.</a:t>
            </a:r>
          </a:p>
          <a:p>
            <a:r>
              <a:rPr lang="en-US" dirty="0"/>
              <a:t>AEC formally established in 1987 to:</a:t>
            </a:r>
            <a:br>
              <a:rPr lang="en-US" dirty="0"/>
            </a:br>
            <a:r>
              <a:rPr lang="en-US" dirty="0"/>
              <a:t>- Assess seismic hazards for Alaska;</a:t>
            </a:r>
            <a:br>
              <a:rPr lang="en-US" dirty="0"/>
            </a:br>
            <a:r>
              <a:rPr lang="en-US" dirty="0"/>
              <a:t>- Monitor earthquake activity by collecting and analyzing seismic data;</a:t>
            </a:r>
            <a:br>
              <a:rPr lang="en-US" dirty="0"/>
            </a:br>
            <a:r>
              <a:rPr lang="en-US" dirty="0"/>
              <a:t>- Provide information and assistance to State and local agencies, public and research community in planning to reduce risks to lives and property.</a:t>
            </a:r>
          </a:p>
          <a:p>
            <a:r>
              <a:rPr lang="en-US" dirty="0"/>
              <a:t>We have multiple state, federal and private industry partners.</a:t>
            </a:r>
          </a:p>
          <a:p>
            <a:pPr>
              <a:buNone/>
            </a:pPr>
            <a:endParaRPr lang="en-US" dirty="0"/>
          </a:p>
        </p:txBody>
      </p:sp>
    </p:spTree>
    <p:extLst>
      <p:ext uri="{BB962C8B-B14F-4D97-AF65-F5344CB8AC3E}">
        <p14:creationId xmlns:p14="http://schemas.microsoft.com/office/powerpoint/2010/main" val="255678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758" y="0"/>
            <a:ext cx="7563041" cy="1054485"/>
          </a:xfrm>
        </p:spPr>
        <p:txBody>
          <a:bodyPr>
            <a:normAutofit/>
          </a:bodyPr>
          <a:lstStyle/>
          <a:p>
            <a:pPr algn="r"/>
            <a:r>
              <a:rPr lang="en-US" sz="3200" dirty="0"/>
              <a:t>Earthquake Center - Current state</a:t>
            </a:r>
          </a:p>
        </p:txBody>
      </p:sp>
      <p:sp>
        <p:nvSpPr>
          <p:cNvPr id="3" name="Content Placeholder 2"/>
          <p:cNvSpPr>
            <a:spLocks noGrp="1"/>
          </p:cNvSpPr>
          <p:nvPr>
            <p:ph idx="1"/>
          </p:nvPr>
        </p:nvSpPr>
        <p:spPr/>
        <p:txBody>
          <a:bodyPr>
            <a:normAutofit fontScale="70000" lnSpcReduction="20000"/>
          </a:bodyPr>
          <a:lstStyle/>
          <a:p>
            <a:r>
              <a:rPr lang="en-US" dirty="0"/>
              <a:t>We are members of ANSS – Advanced National  Seismic System. One of our key responsibilities is real time earthquake reporting for Alaska region.</a:t>
            </a:r>
          </a:p>
          <a:p>
            <a:r>
              <a:rPr lang="en-US" dirty="0"/>
              <a:t>We collect, analyze and archive data from about 600 seismic sites in the State, and also from our neighbors Canada and Russia and Global Seismic Network.</a:t>
            </a:r>
          </a:p>
          <a:p>
            <a:r>
              <a:rPr lang="en-US" dirty="0"/>
              <a:t>In recent years we have been reporting over 40,000 local and regional earthquakes.</a:t>
            </a:r>
          </a:p>
          <a:p>
            <a:r>
              <a:rPr lang="en-US" dirty="0"/>
              <a:t>We are responsible for maintenance of 150 seismic sites.</a:t>
            </a:r>
          </a:p>
          <a:p>
            <a:r>
              <a:rPr lang="en-US" dirty="0"/>
              <a:t>We provide seismic monitoring of the Trans-Alaska Oil Pipeline, and hydro-electric dams.</a:t>
            </a:r>
          </a:p>
          <a:p>
            <a:r>
              <a:rPr lang="en-US" dirty="0"/>
              <a:t>We participate in the Tsunami Hazard program by producing tsunami inundation maps for coastal communities in the State.</a:t>
            </a:r>
          </a:p>
          <a:p>
            <a:r>
              <a:rPr lang="en-US" dirty="0"/>
              <a:t>We have staff of about 15.</a:t>
            </a:r>
          </a:p>
        </p:txBody>
      </p:sp>
    </p:spTree>
    <p:extLst>
      <p:ext uri="{BB962C8B-B14F-4D97-AF65-F5344CB8AC3E}">
        <p14:creationId xmlns:p14="http://schemas.microsoft.com/office/powerpoint/2010/main" val="212489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600" y="41734"/>
            <a:ext cx="6728915" cy="864139"/>
          </a:xfrm>
        </p:spPr>
        <p:txBody>
          <a:bodyPr/>
          <a:lstStyle/>
          <a:p>
            <a:pPr algn="r"/>
            <a:r>
              <a:rPr lang="en-US" dirty="0"/>
              <a:t>Tectonics of Alaska</a:t>
            </a:r>
          </a:p>
        </p:txBody>
      </p:sp>
      <p:pic>
        <p:nvPicPr>
          <p:cNvPr id="5" name="Picture 9"/>
          <p:cNvPicPr>
            <a:picLocks noChangeAspect="1" noChangeArrowheads="1"/>
          </p:cNvPicPr>
          <p:nvPr/>
        </p:nvPicPr>
        <p:blipFill>
          <a:blip r:embed="rId3"/>
          <a:srcRect/>
          <a:stretch>
            <a:fillRect/>
          </a:stretch>
        </p:blipFill>
        <p:spPr bwMode="auto">
          <a:xfrm>
            <a:off x="584497" y="1337962"/>
            <a:ext cx="8088269" cy="5064195"/>
          </a:xfrm>
          <a:prstGeom prst="rect">
            <a:avLst/>
          </a:prstGeom>
          <a:noFill/>
          <a:ln w="9525">
            <a:noFill/>
            <a:miter lim="800000"/>
            <a:headEnd/>
            <a:tailEnd/>
          </a:ln>
          <a:effectLst/>
        </p:spPr>
      </p:pic>
    </p:spTree>
    <p:extLst>
      <p:ext uri="{BB962C8B-B14F-4D97-AF65-F5344CB8AC3E}">
        <p14:creationId xmlns:p14="http://schemas.microsoft.com/office/powerpoint/2010/main" val="94668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2600" y="41734"/>
            <a:ext cx="6816233" cy="864139"/>
          </a:xfrm>
        </p:spPr>
        <p:txBody>
          <a:bodyPr>
            <a:normAutofit/>
          </a:bodyPr>
          <a:lstStyle/>
          <a:p>
            <a:pPr algn="r"/>
            <a:r>
              <a:rPr lang="en-US" sz="3600" dirty="0"/>
              <a:t>Regional seismic network (2018)</a:t>
            </a:r>
          </a:p>
        </p:txBody>
      </p:sp>
      <p:sp>
        <p:nvSpPr>
          <p:cNvPr id="8" name="TextBox 7"/>
          <p:cNvSpPr txBox="1"/>
          <p:nvPr/>
        </p:nvSpPr>
        <p:spPr>
          <a:xfrm>
            <a:off x="6097907" y="1481987"/>
            <a:ext cx="2840926" cy="1200329"/>
          </a:xfrm>
          <a:prstGeom prst="rect">
            <a:avLst/>
          </a:prstGeom>
          <a:noFill/>
        </p:spPr>
        <p:txBody>
          <a:bodyPr wrap="square" rtlCol="0">
            <a:spAutoFit/>
          </a:bodyPr>
          <a:lstStyle/>
          <a:p>
            <a:r>
              <a:rPr lang="en-US" dirty="0"/>
              <a:t>About 585 sites total in Alaska and western Canada (not including urban strong motion networks)</a:t>
            </a:r>
          </a:p>
        </p:txBody>
      </p:sp>
      <p:sp>
        <p:nvSpPr>
          <p:cNvPr id="9" name="TextBox 8"/>
          <p:cNvSpPr txBox="1"/>
          <p:nvPr/>
        </p:nvSpPr>
        <p:spPr>
          <a:xfrm>
            <a:off x="6498155" y="2682316"/>
            <a:ext cx="2553482" cy="2031325"/>
          </a:xfrm>
          <a:prstGeom prst="rect">
            <a:avLst/>
          </a:prstGeom>
          <a:noFill/>
        </p:spPr>
        <p:txBody>
          <a:bodyPr wrap="square" rtlCol="0">
            <a:spAutoFit/>
          </a:bodyPr>
          <a:lstStyle/>
          <a:p>
            <a:pPr marL="285750" indent="-285750">
              <a:buFont typeface="Arial"/>
              <a:buChar char="•"/>
            </a:pPr>
            <a:r>
              <a:rPr lang="en-US" dirty="0">
                <a:solidFill>
                  <a:srgbClr val="FF0000"/>
                </a:solidFill>
              </a:rPr>
              <a:t>Alaska Earthquake Center (AK)</a:t>
            </a:r>
            <a:r>
              <a:rPr lang="en-US" dirty="0">
                <a:solidFill>
                  <a:srgbClr val="008000"/>
                </a:solidFill>
              </a:rPr>
              <a:t> </a:t>
            </a:r>
          </a:p>
          <a:p>
            <a:pPr marL="285750" indent="-285750">
              <a:buFont typeface="Arial"/>
              <a:buChar char="•"/>
            </a:pPr>
            <a:r>
              <a:rPr lang="en-US" dirty="0" err="1">
                <a:solidFill>
                  <a:srgbClr val="0000FF"/>
                </a:solidFill>
              </a:rPr>
              <a:t>USArray</a:t>
            </a:r>
            <a:r>
              <a:rPr lang="en-US" dirty="0">
                <a:solidFill>
                  <a:srgbClr val="0000FF"/>
                </a:solidFill>
              </a:rPr>
              <a:t> (TA) </a:t>
            </a:r>
            <a:r>
              <a:rPr lang="en-US" dirty="0"/>
              <a:t> </a:t>
            </a:r>
          </a:p>
          <a:p>
            <a:pPr marL="285750" indent="-285750">
              <a:buFont typeface="Arial"/>
              <a:buChar char="•"/>
            </a:pPr>
            <a:r>
              <a:rPr lang="en-US" dirty="0">
                <a:solidFill>
                  <a:srgbClr val="008000"/>
                </a:solidFill>
              </a:rPr>
              <a:t>Alaska Volcano Observatory (AV)</a:t>
            </a:r>
          </a:p>
          <a:p>
            <a:pPr marL="285750" indent="-285750">
              <a:buFont typeface="Arial"/>
              <a:buChar char="•"/>
            </a:pPr>
            <a:r>
              <a:rPr lang="en-US" dirty="0"/>
              <a:t>Other: GSN, US, AT, CN, FLATS</a:t>
            </a:r>
          </a:p>
        </p:txBody>
      </p:sp>
      <p:pic>
        <p:nvPicPr>
          <p:cNvPr id="3" name="Picture 2" descr="map_stations2.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78805" y="476093"/>
            <a:ext cx="4846211" cy="6858000"/>
          </a:xfrm>
          <a:prstGeom prst="rect">
            <a:avLst/>
          </a:prstGeom>
        </p:spPr>
      </p:pic>
    </p:spTree>
    <p:extLst>
      <p:ext uri="{BB962C8B-B14F-4D97-AF65-F5344CB8AC3E}">
        <p14:creationId xmlns:p14="http://schemas.microsoft.com/office/powerpoint/2010/main" val="50777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70" y="0"/>
            <a:ext cx="6837763" cy="1037420"/>
          </a:xfrm>
        </p:spPr>
        <p:txBody>
          <a:bodyPr/>
          <a:lstStyle/>
          <a:p>
            <a:pPr algn="r"/>
            <a:r>
              <a:rPr lang="en-US" dirty="0"/>
              <a:t>Network Summary</a:t>
            </a:r>
          </a:p>
        </p:txBody>
      </p:sp>
      <p:sp>
        <p:nvSpPr>
          <p:cNvPr id="3" name="Content Placeholder 2"/>
          <p:cNvSpPr>
            <a:spLocks noGrp="1"/>
          </p:cNvSpPr>
          <p:nvPr>
            <p:ph idx="1"/>
          </p:nvPr>
        </p:nvSpPr>
        <p:spPr/>
        <p:txBody>
          <a:bodyPr>
            <a:normAutofit fontScale="70000" lnSpcReduction="20000"/>
          </a:bodyPr>
          <a:lstStyle/>
          <a:p>
            <a:r>
              <a:rPr lang="en-US" dirty="0"/>
              <a:t>AEC operates 150 seismic monitoring sites:</a:t>
            </a:r>
          </a:p>
          <a:p>
            <a:pPr lvl="1"/>
            <a:r>
              <a:rPr lang="en-US" dirty="0"/>
              <a:t>About 70 sites have co-located broadband and strong motion sensors</a:t>
            </a:r>
          </a:p>
          <a:p>
            <a:pPr lvl="1"/>
            <a:r>
              <a:rPr lang="en-US" dirty="0"/>
              <a:t>32 sites are strong motion only, including Fairbanks and Anchorage urban networks</a:t>
            </a:r>
          </a:p>
          <a:p>
            <a:pPr lvl="1"/>
            <a:r>
              <a:rPr lang="en-US" dirty="0"/>
              <a:t>1 structural array (Engineering building on UAF campus) </a:t>
            </a:r>
          </a:p>
          <a:p>
            <a:pPr lvl="1"/>
            <a:r>
              <a:rPr lang="en-US" dirty="0"/>
              <a:t>1 short period site (last remaining in the network)</a:t>
            </a:r>
          </a:p>
          <a:p>
            <a:r>
              <a:rPr lang="en-US" dirty="0"/>
              <a:t>100% digital telemetry (radio, cell, satellite, microwave network, internet)</a:t>
            </a:r>
          </a:p>
          <a:p>
            <a:r>
              <a:rPr lang="en-US" dirty="0"/>
              <a:t>Digitizers: </a:t>
            </a:r>
            <a:r>
              <a:rPr lang="en-US" dirty="0" err="1"/>
              <a:t>Kinemetrics</a:t>
            </a:r>
            <a:r>
              <a:rPr lang="en-US" dirty="0"/>
              <a:t> Q330, Q330S, Basalt, Etna2</a:t>
            </a:r>
          </a:p>
          <a:p>
            <a:r>
              <a:rPr lang="en-US" dirty="0"/>
              <a:t>Sensors: </a:t>
            </a:r>
          </a:p>
          <a:p>
            <a:pPr lvl="1"/>
            <a:r>
              <a:rPr lang="en-US" dirty="0" err="1"/>
              <a:t>Kinemetrics</a:t>
            </a:r>
            <a:r>
              <a:rPr lang="en-US" dirty="0"/>
              <a:t> STS2, STA5a, </a:t>
            </a:r>
            <a:r>
              <a:rPr lang="en-US" dirty="0" err="1"/>
              <a:t>Episensor</a:t>
            </a:r>
            <a:r>
              <a:rPr lang="en-US" dirty="0"/>
              <a:t> </a:t>
            </a:r>
          </a:p>
          <a:p>
            <a:pPr lvl="1"/>
            <a:r>
              <a:rPr lang="en-US" dirty="0" err="1"/>
              <a:t>Nanometrics</a:t>
            </a:r>
            <a:r>
              <a:rPr lang="en-US" dirty="0"/>
              <a:t> T120, T240, Titan</a:t>
            </a:r>
          </a:p>
          <a:p>
            <a:pPr lvl="1"/>
            <a:r>
              <a:rPr lang="en-US" dirty="0" err="1"/>
              <a:t>Guralp</a:t>
            </a:r>
            <a:r>
              <a:rPr lang="en-US" dirty="0"/>
              <a:t> (very few) GMT5T, CMG5Tc, 3EST, 3T</a:t>
            </a:r>
          </a:p>
          <a:p>
            <a:r>
              <a:rPr lang="en-US" dirty="0"/>
              <a:t>Acquisition, processing and archival is via Antelope software (BRTT, Inc.)</a:t>
            </a:r>
          </a:p>
        </p:txBody>
      </p:sp>
    </p:spTree>
    <p:extLst>
      <p:ext uri="{BB962C8B-B14F-4D97-AF65-F5344CB8AC3E}">
        <p14:creationId xmlns:p14="http://schemas.microsoft.com/office/powerpoint/2010/main" val="171557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394" y="0"/>
            <a:ext cx="6904182" cy="1600200"/>
          </a:xfrm>
        </p:spPr>
        <p:txBody>
          <a:bodyPr/>
          <a:lstStyle/>
          <a:p>
            <a:pPr algn="r"/>
            <a:r>
              <a:rPr lang="en-US" dirty="0"/>
              <a:t>Components of AK seismic monitoring site</a:t>
            </a:r>
          </a:p>
        </p:txBody>
      </p:sp>
      <p:pic>
        <p:nvPicPr>
          <p:cNvPr id="7" name="Picture 4" descr="30206982_e9111eea94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2" y="1681340"/>
            <a:ext cx="2726266"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DSC027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933" y="1681340"/>
            <a:ext cx="2712158" cy="2034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DSC027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81341"/>
            <a:ext cx="2810933"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28831932622_f279990a65_z.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1" y="4013200"/>
            <a:ext cx="2556931" cy="2556931"/>
          </a:xfrm>
          <a:prstGeom prst="rect">
            <a:avLst/>
          </a:prstGeom>
        </p:spPr>
      </p:pic>
      <p:pic>
        <p:nvPicPr>
          <p:cNvPr id="12" name="Picture 11" descr="14736563105_eb1b82810b_z.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0268" y="4106333"/>
            <a:ext cx="2980267" cy="2235200"/>
          </a:xfrm>
          <a:prstGeom prst="rect">
            <a:avLst/>
          </a:prstGeom>
        </p:spPr>
      </p:pic>
      <p:pic>
        <p:nvPicPr>
          <p:cNvPr id="13" name="Picture 12" descr="27330766533_1ae9dd427c_z.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2866" y="4106333"/>
            <a:ext cx="2980267" cy="2235200"/>
          </a:xfrm>
          <a:prstGeom prst="rect">
            <a:avLst/>
          </a:prstGeom>
        </p:spPr>
      </p:pic>
    </p:spTree>
    <p:extLst>
      <p:ext uri="{BB962C8B-B14F-4D97-AF65-F5344CB8AC3E}">
        <p14:creationId xmlns:p14="http://schemas.microsoft.com/office/powerpoint/2010/main" val="250690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05334" cy="973667"/>
          </a:xfrm>
        </p:spPr>
        <p:txBody>
          <a:bodyPr/>
          <a:lstStyle/>
          <a:p>
            <a:pPr algn="r"/>
            <a:r>
              <a:rPr lang="en-US" dirty="0"/>
              <a:t>AK Seismic monitoring sites</a:t>
            </a:r>
          </a:p>
        </p:txBody>
      </p:sp>
      <p:pic>
        <p:nvPicPr>
          <p:cNvPr id="3" name="Picture 2" descr="14722683198_60fb4868ba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23" y="3878264"/>
            <a:ext cx="3675397" cy="2756547"/>
          </a:xfrm>
          <a:prstGeom prst="rect">
            <a:avLst/>
          </a:prstGeom>
        </p:spPr>
      </p:pic>
      <p:pic>
        <p:nvPicPr>
          <p:cNvPr id="12" name="Picture 11" descr="14698042856_9d5b99a9cd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928" y="973666"/>
            <a:ext cx="4247712" cy="2814109"/>
          </a:xfrm>
          <a:prstGeom prst="rect">
            <a:avLst/>
          </a:prstGeom>
        </p:spPr>
      </p:pic>
      <p:pic>
        <p:nvPicPr>
          <p:cNvPr id="13" name="Picture 12" descr="14790748939_16d8ef15d1_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7" y="3888105"/>
            <a:ext cx="4155773" cy="2746706"/>
          </a:xfrm>
          <a:prstGeom prst="rect">
            <a:avLst/>
          </a:prstGeom>
        </p:spPr>
      </p:pic>
      <p:pic>
        <p:nvPicPr>
          <p:cNvPr id="14" name="Picture 13" descr="9570195363_7014438314_z.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23" y="973667"/>
            <a:ext cx="3752144" cy="2814108"/>
          </a:xfrm>
          <a:prstGeom prst="rect">
            <a:avLst/>
          </a:prstGeom>
        </p:spPr>
      </p:pic>
    </p:spTree>
    <p:extLst>
      <p:ext uri="{BB962C8B-B14F-4D97-AF65-F5344CB8AC3E}">
        <p14:creationId xmlns:p14="http://schemas.microsoft.com/office/powerpoint/2010/main" val="182538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431281496_af3292e7dc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00" y="668866"/>
            <a:ext cx="2565400" cy="3420533"/>
          </a:xfrm>
          <a:prstGeom prst="rect">
            <a:avLst/>
          </a:prstGeom>
        </p:spPr>
      </p:pic>
      <p:sp>
        <p:nvSpPr>
          <p:cNvPr id="2" name="Title 1"/>
          <p:cNvSpPr>
            <a:spLocks noGrp="1"/>
          </p:cNvSpPr>
          <p:nvPr>
            <p:ph type="title"/>
          </p:nvPr>
        </p:nvSpPr>
        <p:spPr>
          <a:xfrm>
            <a:off x="457199" y="0"/>
            <a:ext cx="8294255" cy="1100667"/>
          </a:xfrm>
        </p:spPr>
        <p:txBody>
          <a:bodyPr>
            <a:normAutofit/>
          </a:bodyPr>
          <a:lstStyle/>
          <a:p>
            <a:pPr algn="r"/>
            <a:r>
              <a:rPr lang="en-US" sz="4000" dirty="0"/>
              <a:t>Station damage: bears and snow</a:t>
            </a:r>
          </a:p>
        </p:txBody>
      </p:sp>
      <p:pic>
        <p:nvPicPr>
          <p:cNvPr id="3" name="Picture 2" descr="9305039256_07410cac91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5" y="1651000"/>
            <a:ext cx="3274826" cy="2235199"/>
          </a:xfrm>
          <a:prstGeom prst="rect">
            <a:avLst/>
          </a:prstGeom>
        </p:spPr>
      </p:pic>
      <p:pic>
        <p:nvPicPr>
          <p:cNvPr id="5" name="Picture 4" descr="10431300246_196e54b5eb_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689" y="1651000"/>
            <a:ext cx="2935112" cy="2201334"/>
          </a:xfrm>
          <a:prstGeom prst="rect">
            <a:avLst/>
          </a:prstGeom>
        </p:spPr>
      </p:pic>
      <p:pic>
        <p:nvPicPr>
          <p:cNvPr id="7" name="Picture 6" descr="10431392415_a9b1e65c4d_z.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306" y="4347633"/>
            <a:ext cx="2985911" cy="2239433"/>
          </a:xfrm>
          <a:prstGeom prst="rect">
            <a:avLst/>
          </a:prstGeom>
        </p:spPr>
      </p:pic>
      <p:pic>
        <p:nvPicPr>
          <p:cNvPr id="8" name="Picture 7" descr="10431393556_f251920e56_z.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634" y="4343400"/>
            <a:ext cx="3004072" cy="2243666"/>
          </a:xfrm>
          <a:prstGeom prst="rect">
            <a:avLst/>
          </a:prstGeom>
        </p:spPr>
      </p:pic>
      <p:pic>
        <p:nvPicPr>
          <p:cNvPr id="9" name="Picture 8" descr="15860599047_cd8986a3f4_z.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3" y="3801533"/>
            <a:ext cx="1985295" cy="2980267"/>
          </a:xfrm>
          <a:prstGeom prst="rect">
            <a:avLst/>
          </a:prstGeom>
        </p:spPr>
      </p:pic>
    </p:spTree>
    <p:extLst>
      <p:ext uri="{BB962C8B-B14F-4D97-AF65-F5344CB8AC3E}">
        <p14:creationId xmlns:p14="http://schemas.microsoft.com/office/powerpoint/2010/main" val="3168586025"/>
      </p:ext>
    </p:extLst>
  </p:cSld>
  <p:clrMapOvr>
    <a:masterClrMapping/>
  </p:clrMapOvr>
</p:sld>
</file>

<file path=ppt/theme/theme1.xml><?xml version="1.0" encoding="utf-8"?>
<a:theme xmlns:a="http://schemas.openxmlformats.org/drawingml/2006/main" name="Light_A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Light_AEC_Template.potx</Template>
  <TotalTime>4683</TotalTime>
  <Words>746</Words>
  <Application>Microsoft Macintosh PowerPoint</Application>
  <PresentationFormat>On-screen Show (4:3)</PresentationFormat>
  <Paragraphs>50</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Light_AEC_Template</vt:lpstr>
      <vt:lpstr>Alaska Regional Network (AK): Overview</vt:lpstr>
      <vt:lpstr>Earthquake Center mission and  historical perspective</vt:lpstr>
      <vt:lpstr>Earthquake Center - Current state</vt:lpstr>
      <vt:lpstr>Tectonics of Alaska</vt:lpstr>
      <vt:lpstr>Regional seismic network (2018)</vt:lpstr>
      <vt:lpstr>Network Summary</vt:lpstr>
      <vt:lpstr>Components of AK seismic monitoring site</vt:lpstr>
      <vt:lpstr>AK Seismic monitoring sites</vt:lpstr>
      <vt:lpstr>Station damage: bears and snow</vt:lpstr>
      <vt:lpstr>USArray upgraded AK seismic monitoring sites</vt:lpstr>
    </vt:vector>
  </TitlesOfParts>
  <Manager/>
  <Company>Design Services, Geophysical Institute</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 Timm</dc:creator>
  <cp:keywords/>
  <dc:description/>
  <cp:lastModifiedBy>Gale Cox</cp:lastModifiedBy>
  <cp:revision>36</cp:revision>
  <dcterms:created xsi:type="dcterms:W3CDTF">2015-07-17T01:21:57Z</dcterms:created>
  <dcterms:modified xsi:type="dcterms:W3CDTF">2018-07-30T14:00:47Z</dcterms:modified>
  <cp:category/>
</cp:coreProperties>
</file>