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8" r:id="rId2"/>
    <p:sldId id="361" r:id="rId3"/>
    <p:sldId id="367" r:id="rId4"/>
    <p:sldId id="383" r:id="rId5"/>
    <p:sldId id="384" r:id="rId6"/>
    <p:sldId id="385" r:id="rId7"/>
    <p:sldId id="386" r:id="rId8"/>
    <p:sldId id="387" r:id="rId9"/>
    <p:sldId id="391" r:id="rId10"/>
    <p:sldId id="388" r:id="rId11"/>
    <p:sldId id="389" r:id="rId12"/>
    <p:sldId id="392" r:id="rId13"/>
    <p:sldId id="393" r:id="rId14"/>
    <p:sldId id="394" r:id="rId15"/>
    <p:sldId id="359" r:id="rId16"/>
  </p:sldIdLst>
  <p:sldSz cx="10080625" cy="7559675"/>
  <p:notesSz cx="6743700" cy="98933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A47"/>
    <a:srgbClr val="33CC33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01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33"/>
        <p:guide pos="187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6413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96413"/>
            <a:ext cx="29225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E3C64FAE-50AA-704C-AC7D-2A50BFDC69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3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50888"/>
            <a:ext cx="4945063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4688" y="4699000"/>
            <a:ext cx="5394325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16350" y="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39800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16350" y="9398000"/>
            <a:ext cx="29257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27038">
              <a:tabLst>
                <a:tab pos="674688" algn="l"/>
                <a:tab pos="1350963" algn="l"/>
                <a:tab pos="2025650" algn="l"/>
                <a:tab pos="270192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9F4ADE5C-DB74-714C-97B5-9B8ADDC7D25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65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BA83FD-4E43-AF4B-BE4E-3E879770E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28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196042-9A48-5B4F-93D5-7505F5FB4D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41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61F663-490C-744D-A784-6E52684307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D461A8-BFCA-4141-9B56-CD41BA37E4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8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C07D44-6761-9149-AB0E-BBAC353B90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8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987D81-4A34-244D-9823-71D2428EEA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4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FB0B48-C066-694F-A048-20B90684674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3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47C560-DC67-8641-B7F1-B5715001F2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74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EE3F29-60B1-6345-907F-21DB0C5F97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64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7720FD-BD7E-A04A-B4AB-307CF7CF989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3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76F87F-1359-DC4B-A08D-B2894F0C3E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6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BD19BE6-54B2-854D-8ED7-313EC2751C7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6477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8636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10795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15367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19939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24511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2908300" indent="-2159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431800" indent="-32385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0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0"/>
        <a:buChar char=""/>
        <a:defRPr sz="2800">
          <a:solidFill>
            <a:srgbClr val="000000"/>
          </a:solidFill>
          <a:latin typeface="+mn-lt"/>
          <a:ea typeface="Arial" charset="0"/>
          <a:cs typeface="+mn-cs"/>
        </a:defRPr>
      </a:lvl2pPr>
      <a:lvl3pPr marL="1295400" indent="-2159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0"/>
        <a:buChar char=""/>
        <a:defRPr sz="2400">
          <a:solidFill>
            <a:srgbClr val="000000"/>
          </a:solidFill>
          <a:latin typeface="+mn-lt"/>
          <a:ea typeface="Arial" charset="0"/>
          <a:cs typeface="+mn-cs"/>
        </a:defRPr>
      </a:lvl3pPr>
      <a:lvl4pPr marL="1727200" indent="-2159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0"/>
        <a:buChar char=""/>
        <a:defRPr sz="2000">
          <a:solidFill>
            <a:srgbClr val="000000"/>
          </a:solidFill>
          <a:latin typeface="+mn-lt"/>
          <a:ea typeface="Arial" charset="0"/>
          <a:cs typeface="+mn-cs"/>
        </a:defRPr>
      </a:lvl4pPr>
      <a:lvl5pPr marL="21590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7225" y="1308083"/>
            <a:ext cx="8569325" cy="1925644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alibri"/>
                <a:cs typeface="Calibri"/>
              </a:rPr>
              <a:t>GT Event Relocations in the Caucasus</a:t>
            </a:r>
            <a:endParaRPr lang="en-GB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788205" y="3284882"/>
            <a:ext cx="8597267" cy="36199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>
                <a:latin typeface="Calibri"/>
                <a:cs typeface="Calibri"/>
              </a:rPr>
              <a:t>István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Bondár</a:t>
            </a:r>
            <a:endParaRPr lang="en-US" baseline="30000" dirty="0">
              <a:latin typeface="Calibri"/>
              <a:cs typeface="Calibri"/>
            </a:endParaRPr>
          </a:p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 sz="2400" kern="1200" dirty="0">
                <a:latin typeface="Calibri"/>
                <a:ea typeface="ＭＳ Ｐゴシック" charset="0"/>
                <a:cs typeface="Calibri"/>
              </a:rPr>
              <a:t>Research Centre for Astronomy and Earth Sciences, </a:t>
            </a:r>
            <a:r>
              <a:rPr lang="en-US" sz="2400" kern="1200" dirty="0" smtClean="0">
                <a:latin typeface="Calibri"/>
                <a:ea typeface="ＭＳ Ｐゴシック" charset="0"/>
                <a:cs typeface="Calibri"/>
              </a:rPr>
              <a:t/>
            </a:r>
            <a:br>
              <a:rPr lang="en-US" sz="2400" kern="1200" dirty="0" smtClean="0">
                <a:latin typeface="Calibri"/>
                <a:ea typeface="ＭＳ Ｐゴシック" charset="0"/>
                <a:cs typeface="Calibri"/>
              </a:rPr>
            </a:br>
            <a:r>
              <a:rPr lang="en-US" sz="2400" kern="1200" dirty="0" smtClean="0">
                <a:latin typeface="Calibri"/>
                <a:ea typeface="ＭＳ Ｐゴシック" charset="0"/>
                <a:cs typeface="Calibri"/>
              </a:rPr>
              <a:t>Hungarian </a:t>
            </a:r>
            <a:r>
              <a:rPr lang="en-US" sz="2400" kern="1200" dirty="0">
                <a:latin typeface="Calibri"/>
                <a:ea typeface="ＭＳ Ｐゴシック" charset="0"/>
                <a:cs typeface="Calibri"/>
              </a:rPr>
              <a:t>Academy of Sciences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2800" i="1" dirty="0"/>
          </a:p>
          <a:p>
            <a:pPr marL="457200" indent="-457200" algn="l">
              <a:lnSpc>
                <a:spcPct val="100000"/>
              </a:lnSpc>
              <a:spcAft>
                <a:spcPts val="0"/>
              </a:spcAft>
              <a:buAutoNum type="arabicParenR"/>
            </a:pPr>
            <a:endParaRPr lang="en-US" sz="2000" dirty="0"/>
          </a:p>
          <a:p>
            <a:pPr>
              <a:defRPr/>
            </a:pPr>
            <a:endParaRPr lang="en-US" sz="20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 Training in Network Management Systems and Analytical Tools for </a:t>
            </a:r>
            <a:r>
              <a:rPr lang="en-US" sz="2000" dirty="0" err="1" smtClean="0">
                <a:latin typeface="Calibri"/>
                <a:cs typeface="Calibri"/>
              </a:rPr>
              <a:t>Seismiology</a:t>
            </a:r>
            <a:endParaRPr lang="en-US" sz="20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2000" dirty="0" smtClean="0">
                <a:latin typeface="Calibri"/>
                <a:cs typeface="Calibri"/>
              </a:rPr>
              <a:t>Baku, Azerbaijan, 23-27 October 2017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D6B887-180C-424D-A9F6-C901BEF961E2}" type="slidenum">
              <a:rPr lang="en-GB"/>
              <a:pPr/>
              <a:t>10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GT5 Event Relocations, Lake Van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GTRelocMap.LakeV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224000"/>
            <a:ext cx="4680000" cy="4480801"/>
          </a:xfrm>
          <a:prstGeom prst="rect">
            <a:avLst/>
          </a:prstGeom>
        </p:spPr>
      </p:pic>
      <p:pic>
        <p:nvPicPr>
          <p:cNvPr id="5" name="Picture 4" descr="GTRelocMap.xy.LakeV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1224000"/>
            <a:ext cx="4680000" cy="46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D6B887-180C-424D-A9F6-C901BEF961E2}" type="slidenum">
              <a:rPr lang="en-GB"/>
              <a:pPr/>
              <a:t>11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GT5 Event Relocations,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Ercis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GTRelocMap.Erc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224000"/>
            <a:ext cx="4680000" cy="4423972"/>
          </a:xfrm>
          <a:prstGeom prst="rect">
            <a:avLst/>
          </a:prstGeom>
        </p:spPr>
      </p:pic>
      <p:pic>
        <p:nvPicPr>
          <p:cNvPr id="5" name="Picture 4" descr="GTRelocMap.xy.Erc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1224000"/>
            <a:ext cx="4680000" cy="46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D6B887-180C-424D-A9F6-C901BEF961E2}" type="slidenum">
              <a:rPr lang="en-GB"/>
              <a:pPr/>
              <a:t>12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GT5 Event Relocations, Van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GTRelocMap.V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224000"/>
            <a:ext cx="4680000" cy="4487832"/>
          </a:xfrm>
          <a:prstGeom prst="rect">
            <a:avLst/>
          </a:prstGeom>
        </p:spPr>
      </p:pic>
      <p:pic>
        <p:nvPicPr>
          <p:cNvPr id="2" name="Picture 1" descr="GTRelocMap.xy.V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1224574"/>
            <a:ext cx="4680000" cy="46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5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D6B887-180C-424D-A9F6-C901BEF961E2}" type="slidenum">
              <a:rPr lang="en-GB"/>
              <a:pPr/>
              <a:t>13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GT5 Event Relocations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GTRelocMap.x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974430"/>
            <a:ext cx="6288024" cy="61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1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D6B887-180C-424D-A9F6-C901BEF961E2}" type="slidenum">
              <a:rPr lang="en-GB"/>
              <a:pPr/>
              <a:t>14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37726" y="107950"/>
            <a:ext cx="4942899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GT5 Event Relocations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GTcumulat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0" y="301949"/>
            <a:ext cx="4639460" cy="72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1515" y="846644"/>
            <a:ext cx="5039110" cy="530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No significant differences at the median level</a:t>
            </a:r>
          </a:p>
          <a:p>
            <a:pPr marL="173038" indent="-173038"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90</a:t>
            </a:r>
            <a:r>
              <a:rPr lang="en-US" sz="2800" baseline="30000" dirty="0" smtClean="0">
                <a:latin typeface="Calibri"/>
                <a:cs typeface="Calibri"/>
              </a:rPr>
              <a:t>th</a:t>
            </a:r>
            <a:r>
              <a:rPr lang="en-US" sz="2800" dirty="0" smtClean="0">
                <a:latin typeface="Calibri"/>
                <a:cs typeface="Calibri"/>
              </a:rPr>
              <a:t> percentile level</a:t>
            </a:r>
          </a:p>
          <a:p>
            <a:pPr marL="365125" lvl="1" indent="-192088">
              <a:buFont typeface="Arial"/>
              <a:buChar char="•"/>
            </a:pPr>
            <a:r>
              <a:rPr lang="en-US" sz="2800" dirty="0" err="1" smtClean="0">
                <a:latin typeface="Calibri"/>
                <a:cs typeface="Calibri"/>
              </a:rPr>
              <a:t>Mislocation</a:t>
            </a:r>
            <a:r>
              <a:rPr lang="en-US" sz="2800" dirty="0" smtClean="0">
                <a:latin typeface="Calibri"/>
                <a:cs typeface="Calibri"/>
              </a:rPr>
              <a:t>: 9km for RSTT, larger than 14 km for the rest</a:t>
            </a:r>
          </a:p>
          <a:p>
            <a:pPr marL="365125" lvl="1" indent="-192088"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Depth </a:t>
            </a:r>
            <a:r>
              <a:rPr lang="en-US" sz="2800" dirty="0">
                <a:latin typeface="Calibri"/>
                <a:cs typeface="Calibri"/>
              </a:rPr>
              <a:t>and </a:t>
            </a:r>
            <a:r>
              <a:rPr lang="en-US" sz="2800" dirty="0" smtClean="0">
                <a:latin typeface="Calibri"/>
                <a:cs typeface="Calibri"/>
              </a:rPr>
              <a:t>OT: </a:t>
            </a:r>
            <a:r>
              <a:rPr lang="en-US" sz="2800" dirty="0" err="1" smtClean="0">
                <a:latin typeface="Calibri"/>
                <a:cs typeface="Calibri"/>
              </a:rPr>
              <a:t>iLoc</a:t>
            </a:r>
            <a:r>
              <a:rPr lang="en-US" sz="2800" dirty="0" smtClean="0">
                <a:latin typeface="Calibri"/>
                <a:cs typeface="Calibri"/>
              </a:rPr>
              <a:t> with correlated errors beats ISC</a:t>
            </a:r>
          </a:p>
          <a:p>
            <a:pPr marL="365125" lvl="1" indent="-192088"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Error ellipse area: ISC and independent errors underestimate uncertainties</a:t>
            </a:r>
          </a:p>
          <a:p>
            <a:pPr marL="365125" lvl="1" indent="-192088"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GT coverage: RSTT 80%, ak135 70%</a:t>
            </a:r>
          </a:p>
          <a:p>
            <a:pPr marL="173038" indent="-173038"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RSTT outperforms ak135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84600" y="1765300"/>
            <a:ext cx="0" cy="9271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7A4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360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15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 Summary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804934"/>
            <a:ext cx="9755188" cy="6373340"/>
          </a:xfrm>
        </p:spPr>
        <p:txBody>
          <a:bodyPr/>
          <a:lstStyle/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The Caucasus region is a tectonically complex region</a:t>
            </a:r>
            <a:endParaRPr lang="en-GB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It is difficult to assess the performance of velocity models without GT information</a:t>
            </a: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Event with GT5, no significant difference on average </a:t>
            </a: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T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he improvements are in the tails</a:t>
            </a:r>
            <a:endParaRPr lang="en-GB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k135 with the assumption of independent errors gives the worst results</a:t>
            </a: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k135 with correlated errors is better than ISC</a:t>
            </a:r>
            <a:endParaRPr lang="en-GB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RSTT model outperforms ak135 on all counts.</a:t>
            </a:r>
            <a:endParaRPr lang="en-GB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097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2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Motivation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971550"/>
            <a:ext cx="9755188" cy="6350000"/>
          </a:xfrm>
        </p:spPr>
        <p:txBody>
          <a:bodyPr/>
          <a:lstStyle/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GT 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events are needed to 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develop to assess the performance of location algorithms and travel time predictions from various velocity models</a:t>
            </a:r>
            <a:endParaRPr lang="en-GB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There are 189 GT5 events in the Caucasus region</a:t>
            </a:r>
          </a:p>
          <a:p>
            <a:pPr marL="696913" lvl="1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Reasonable statistical sample</a:t>
            </a:r>
          </a:p>
          <a:p>
            <a:pPr marL="696913" lvl="1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W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ell recorded events with local stations</a:t>
            </a: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GT5 events were obtained from</a:t>
            </a:r>
          </a:p>
          <a:p>
            <a:pPr marL="696913" lvl="1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Multiple event locations, HDC-RCA (</a:t>
            </a: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Bondár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 et al, 2008)</a:t>
            </a:r>
          </a:p>
          <a:p>
            <a:pPr marL="696913" lvl="1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GT5 selection from the ISC bulletin (</a:t>
            </a: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Bondár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 and McLaughlin, 2009)</a:t>
            </a:r>
            <a:endParaRPr lang="en-GB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Demonstrate the effect of various 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factors on location accuracy</a:t>
            </a:r>
            <a:endParaRPr lang="en-GB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49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D6B887-180C-424D-A9F6-C901BEF961E2}" type="slidenum">
              <a:rPr lang="en-GB"/>
              <a:pPr/>
              <a:t>3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GT5 </a:t>
            </a:r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Events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737" y="6446048"/>
            <a:ext cx="9755188" cy="95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charset="0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63600" indent="-287338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75000"/>
              <a:buFont typeface="Symbol" charset="0"/>
              <a:buChar char=""/>
              <a:defRPr sz="28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2pPr>
            <a:lvl3pPr marL="12954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0"/>
              <a:buChar char=""/>
              <a:defRPr sz="24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3pPr>
            <a:lvl4pPr marL="17272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charset="0"/>
              <a:buChar char="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4pPr>
            <a:lvl5pPr marL="21590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0"/>
              <a:buChar char="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5pPr>
            <a:lvl6pPr marL="26162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0"/>
              <a:buChar char="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6pPr>
            <a:lvl7pPr marL="30734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0"/>
              <a:buChar char="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7pPr>
            <a:lvl8pPr marL="3530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0"/>
              <a:buChar char="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8pPr>
            <a:lvl9pPr marL="3987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0"/>
              <a:buChar char=""/>
              <a:defRPr sz="2000">
                <a:solidFill>
                  <a:srgbClr val="000000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288000" indent="-205200">
              <a:lnSpc>
                <a:spcPct val="100000"/>
              </a:lnSpc>
              <a:spcAft>
                <a:spcPct val="5000"/>
              </a:spcAft>
              <a:buSzPct val="70000"/>
              <a:buFont typeface="Arial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alibri"/>
                <a:cs typeface="Calibri"/>
              </a:rPr>
              <a:t>Mixture of old aftershock sequences (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  <a:cs typeface="Calibri"/>
              </a:rPr>
              <a:t>Racha</a:t>
            </a:r>
            <a:r>
              <a:rPr lang="en-GB" sz="28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  <a:cs typeface="Calibri"/>
              </a:rPr>
              <a:t>Spitak</a:t>
            </a:r>
            <a:r>
              <a:rPr lang="en-GB" sz="28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GB" sz="2800" dirty="0" err="1" smtClean="0">
                <a:solidFill>
                  <a:schemeClr val="tx1"/>
                </a:solidFill>
                <a:latin typeface="Calibri"/>
                <a:cs typeface="Calibri"/>
              </a:rPr>
              <a:t>Erzincan</a:t>
            </a:r>
            <a:r>
              <a:rPr lang="en-GB" sz="2800" dirty="0" smtClean="0">
                <a:solidFill>
                  <a:schemeClr val="tx1"/>
                </a:solidFill>
                <a:latin typeface="Calibri"/>
                <a:cs typeface="Calibri"/>
              </a:rPr>
              <a:t>) and relatively recent earthquakes</a:t>
            </a:r>
            <a:endParaRPr lang="en-GB" sz="28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GT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2" y="958674"/>
            <a:ext cx="9720000" cy="53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4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76E519-AD33-C041-A4B4-1BBA5F96A12A}" type="slidenum">
              <a:rPr lang="en-GB"/>
              <a:pPr/>
              <a:t>4</a:t>
            </a:fld>
            <a:endParaRPr lang="en-GB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GT5 events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971550"/>
            <a:ext cx="9755188" cy="6350000"/>
          </a:xfrm>
        </p:spPr>
        <p:txBody>
          <a:bodyPr/>
          <a:lstStyle/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GT5 events were downloaded from the ISC website</a:t>
            </a: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ISC locations are not quite </a:t>
            </a: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homegeneous</a:t>
            </a:r>
            <a:endParaRPr lang="en-GB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696913" lvl="1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Before 2000: Jeffrey’s uniform reduction and JB tables</a:t>
            </a:r>
          </a:p>
          <a:p>
            <a:pPr marL="696913" lvl="1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2000-2009: 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Jeffrey’s uniform reduction 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and ak135 tables</a:t>
            </a:r>
          </a:p>
          <a:p>
            <a:pPr marL="696913" lvl="1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After 2009: ISC locator (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</a:rPr>
              <a:t>Bondár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 and </a:t>
            </a:r>
            <a:r>
              <a:rPr lang="en-GB" dirty="0" err="1" smtClean="0">
                <a:solidFill>
                  <a:schemeClr val="tx1"/>
                </a:solidFill>
                <a:latin typeface="Calibri"/>
                <a:cs typeface="Calibri"/>
              </a:rPr>
              <a:t>Storchak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, 2011) and ak135 tables </a:t>
            </a: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Relocations</a:t>
            </a:r>
          </a:p>
          <a:p>
            <a:pPr marL="696913" lvl="1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k135 assuming independent errors</a:t>
            </a:r>
          </a:p>
          <a:p>
            <a:pPr marL="696913" lvl="1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ak135 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accounting for correlated errors</a:t>
            </a:r>
            <a:endParaRPr lang="en-GB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96913" lvl="1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RSTT 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</a:rPr>
              <a:t>accounting for correlated </a:t>
            </a: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errors</a:t>
            </a:r>
          </a:p>
          <a:p>
            <a:pPr marL="265113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  <a:latin typeface="Calibri"/>
                <a:cs typeface="Calibri"/>
              </a:rPr>
              <a:t>Because the GT5 events are all well-recorded with good azimuthal coverage, we expect larger improvements in the tails of the distributions </a:t>
            </a:r>
            <a:endParaRPr lang="en-GB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696913" lvl="1" indent="-180975">
              <a:lnSpc>
                <a:spcPct val="100000"/>
              </a:lnSpc>
              <a:spcAft>
                <a:spcPct val="5000"/>
              </a:spcAft>
              <a:buSzPct val="70000"/>
              <a:buFontTx/>
              <a:buChar char="•"/>
            </a:pPr>
            <a:endParaRPr lang="en-GB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954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D6B887-180C-424D-A9F6-C901BEF961E2}" type="slidenum">
              <a:rPr lang="en-GB"/>
              <a:pPr/>
              <a:t>5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GT5 Event Relocations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GTReloc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9" y="1285788"/>
            <a:ext cx="9720000" cy="53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8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D6B887-180C-424D-A9F6-C901BEF961E2}" type="slidenum">
              <a:rPr lang="en-GB"/>
              <a:pPr/>
              <a:t>6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GT5 Event Relocations,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Racha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GTRelocMap.Rach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224001"/>
            <a:ext cx="4680000" cy="4485683"/>
          </a:xfrm>
          <a:prstGeom prst="rect">
            <a:avLst/>
          </a:prstGeom>
        </p:spPr>
      </p:pic>
      <p:pic>
        <p:nvPicPr>
          <p:cNvPr id="6" name="Picture 5" descr="GTRelocMap.xy.Rach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1224000"/>
            <a:ext cx="4680000" cy="46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1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D6B887-180C-424D-A9F6-C901BEF961E2}" type="slidenum">
              <a:rPr lang="en-GB"/>
              <a:pPr/>
              <a:t>7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GT5 Event Relocations,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Spitak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GTRelocMap.Spita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224000"/>
            <a:ext cx="4680000" cy="4483341"/>
          </a:xfrm>
          <a:prstGeom prst="rect">
            <a:avLst/>
          </a:prstGeom>
        </p:spPr>
      </p:pic>
      <p:pic>
        <p:nvPicPr>
          <p:cNvPr id="5" name="Picture 4" descr="GTRelocMap.xy.Spita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1224000"/>
            <a:ext cx="4680000" cy="461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D6B887-180C-424D-A9F6-C901BEF961E2}" type="slidenum">
              <a:rPr lang="en-GB"/>
              <a:pPr/>
              <a:t>8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GT5 Event Relocations,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Erzincan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GTRelocMap.Erzinc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224000"/>
            <a:ext cx="4680000" cy="4423972"/>
          </a:xfrm>
          <a:prstGeom prst="rect">
            <a:avLst/>
          </a:prstGeom>
        </p:spPr>
      </p:pic>
      <p:pic>
        <p:nvPicPr>
          <p:cNvPr id="6" name="Picture 5" descr="GTRelocMap.xy.Erzinc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1224000"/>
            <a:ext cx="4680000" cy="46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D6B887-180C-424D-A9F6-C901BEF961E2}" type="slidenum">
              <a:rPr lang="en-GB"/>
              <a:pPr/>
              <a:t>9</a:t>
            </a:fld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7800" cy="719138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/>
                </a:solidFill>
                <a:latin typeface="Calibri"/>
                <a:cs typeface="Calibri"/>
              </a:rPr>
              <a:t>GT5 Event Relocations, </a:t>
            </a:r>
            <a:r>
              <a:rPr lang="en-GB" sz="4000" dirty="0" err="1" smtClean="0">
                <a:solidFill>
                  <a:schemeClr val="accent2"/>
                </a:solidFill>
                <a:latin typeface="Calibri"/>
                <a:cs typeface="Calibri"/>
              </a:rPr>
              <a:t>Khunzhak</a:t>
            </a:r>
            <a:endParaRPr lang="en-GB" sz="4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GTRelocMap.Khunzak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224000"/>
            <a:ext cx="4680000" cy="4480901"/>
          </a:xfrm>
          <a:prstGeom prst="rect">
            <a:avLst/>
          </a:prstGeom>
        </p:spPr>
      </p:pic>
      <p:pic>
        <p:nvPicPr>
          <p:cNvPr id="8" name="Picture 7" descr="GTRelocMap.xy.Khunzak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0" y="1224000"/>
            <a:ext cx="4680000" cy="46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1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52028</TotalTime>
  <Words>385</Words>
  <Application>Microsoft Macintosh PowerPoint</Application>
  <PresentationFormat>Custom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GT Event Relocations in the Caucasus</vt:lpstr>
      <vt:lpstr> Motivation</vt:lpstr>
      <vt:lpstr>GT5 Events</vt:lpstr>
      <vt:lpstr>GT5 events</vt:lpstr>
      <vt:lpstr>GT5 Event Relocations</vt:lpstr>
      <vt:lpstr>GT5 Event Relocations, Racha</vt:lpstr>
      <vt:lpstr>GT5 Event Relocations, Spitak</vt:lpstr>
      <vt:lpstr>GT5 Event Relocations, Erzincan</vt:lpstr>
      <vt:lpstr>GT5 Event Relocations, Khunzhak</vt:lpstr>
      <vt:lpstr>GT5 Event Relocations, Lake Van</vt:lpstr>
      <vt:lpstr>GT5 Event Relocations, Ercis</vt:lpstr>
      <vt:lpstr>GT5 Event Relocations, Van</vt:lpstr>
      <vt:lpstr>GT5 Event Relocations</vt:lpstr>
      <vt:lpstr>GT5 Event Relocations</vt:lpstr>
      <vt:lpstr>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 location procedures</dc:title>
  <cp:lastModifiedBy>Istvan Bondar</cp:lastModifiedBy>
  <cp:revision>194</cp:revision>
  <dcterms:modified xsi:type="dcterms:W3CDTF">2017-10-14T12:40:44Z</dcterms:modified>
</cp:coreProperties>
</file>