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7" r:id="rId1"/>
  </p:sldMasterIdLst>
  <p:sldIdLst>
    <p:sldId id="260" r:id="rId2"/>
    <p:sldId id="277" r:id="rId3"/>
    <p:sldId id="261" r:id="rId4"/>
    <p:sldId id="258" r:id="rId5"/>
    <p:sldId id="259" r:id="rId6"/>
    <p:sldId id="263" r:id="rId7"/>
    <p:sldId id="262" r:id="rId8"/>
    <p:sldId id="264" r:id="rId9"/>
    <p:sldId id="278" r:id="rId10"/>
    <p:sldId id="265" r:id="rId11"/>
    <p:sldId id="269" r:id="rId12"/>
    <p:sldId id="270" r:id="rId13"/>
    <p:sldId id="280" r:id="rId14"/>
    <p:sldId id="266" r:id="rId15"/>
    <p:sldId id="271" r:id="rId16"/>
    <p:sldId id="272" r:id="rId17"/>
    <p:sldId id="281" r:id="rId18"/>
    <p:sldId id="267" r:id="rId19"/>
    <p:sldId id="273" r:id="rId20"/>
    <p:sldId id="274" r:id="rId21"/>
    <p:sldId id="279" r:id="rId22"/>
    <p:sldId id="268" r:id="rId23"/>
    <p:sldId id="275" r:id="rId24"/>
    <p:sldId id="283" r:id="rId25"/>
    <p:sldId id="282" r:id="rId26"/>
    <p:sldId id="27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50" d="100"/>
          <a:sy n="150" d="100"/>
        </p:scale>
        <p:origin x="-816" y="-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AF79981-EDDB-BE42-B85D-EF83C24ECD5D}"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6AF79981-EDDB-BE42-B85D-EF83C24ECD5D}"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BE8D5-CFF5-D343-9360-9A24D0862A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AF79981-EDDB-BE42-B85D-EF83C24ECD5D}"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6AF79981-EDDB-BE42-B85D-EF83C24ECD5D}"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6AF79981-EDDB-BE42-B85D-EF83C24ECD5D}"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AF79981-EDDB-BE42-B85D-EF83C24ECD5D}"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BE8D5-CFF5-D343-9360-9A24D0862A1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AF79981-EDDB-BE42-B85D-EF83C24ECD5D}"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BE8D5-CFF5-D343-9360-9A24D0862A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AF79981-EDDB-BE42-B85D-EF83C24ECD5D}"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BE8D5-CFF5-D343-9360-9A24D0862A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AF79981-EDDB-BE42-B85D-EF83C24ECD5D}"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79981-EDDB-BE42-B85D-EF83C24ECD5D}"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BE8D5-CFF5-D343-9360-9A24D0862A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6AF79981-EDDB-BE42-B85D-EF83C24ECD5D}"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BE8D5-CFF5-D343-9360-9A24D0862A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6AF79981-EDDB-BE42-B85D-EF83C24ECD5D}" type="datetimeFigureOut">
              <a:rPr lang="en-US" smtClean="0"/>
              <a:t>10/11/17</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BE8BE8D5-CFF5-D343-9360-9A24D0862A1D}"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AF79981-EDDB-BE42-B85D-EF83C24ECD5D}" type="datetimeFigureOut">
              <a:rPr lang="en-US" smtClean="0"/>
              <a:t>10/11/17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8BE8D5-CFF5-D343-9360-9A24D0862A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79981-EDDB-BE42-B85D-EF83C24ECD5D}" type="datetimeFigureOut">
              <a:rPr lang="en-US" smtClean="0"/>
              <a:t>10/11/17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8BE8D5-CFF5-D343-9360-9A24D0862A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6AF79981-EDDB-BE42-B85D-EF83C24ECD5D}"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BE8D5-CFF5-D343-9360-9A24D0862A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6AF79981-EDDB-BE42-B85D-EF83C24ECD5D}" type="datetimeFigureOut">
              <a:rPr lang="en-US" smtClean="0"/>
              <a:t>10/11/17</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BE8BE8D5-CFF5-D343-9360-9A24D0862A1D}"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rvice.iris.edu/mustang/"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ervice.iris.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rvice.iris.edu/mustang/"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ervice.iris.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rvice.iris.edu/mustang/"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ervice.iris.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rvice.iris.edu/mustang/"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ervice.iris.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s.iris.edu/ds/nodes/dmc/tutorials/getting-started-with-mustang/" TargetMode="External"/><Relationship Id="rId3" Type="http://schemas.openxmlformats.org/officeDocument/2006/relationships/hyperlink" Target="http://ds.iris.edu/ds/nodes/dmc/tutorials/seismic-data-quality-assurance-using-iris-mustang-metri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rvice.iris.edu/mustang/" TargetMode="Externa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service.iris.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png"/><Relationship Id="rId9" Type="http://schemas.openxmlformats.org/officeDocument/2006/relationships/image" Target="../media/image13.jpg"/><Relationship Id="rId10" Type="http://schemas.openxmlformats.org/officeDocument/2006/relationships/image" Target="../media/image14.jpg"/><Relationship Id="rId11"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MUSTANG</a:t>
            </a:r>
            <a:endParaRPr lang="en-US" dirty="0"/>
          </a:p>
        </p:txBody>
      </p:sp>
      <p:sp>
        <p:nvSpPr>
          <p:cNvPr id="3" name="Subtitle 2"/>
          <p:cNvSpPr>
            <a:spLocks noGrp="1"/>
          </p:cNvSpPr>
          <p:nvPr>
            <p:ph type="subTitle" idx="1"/>
          </p:nvPr>
        </p:nvSpPr>
        <p:spPr/>
        <p:txBody>
          <a:bodyPr/>
          <a:lstStyle/>
          <a:p>
            <a:r>
              <a:rPr lang="en-US" dirty="0" smtClean="0"/>
              <a:t>Laura Hutchinson, Data Quality Analyst, </a:t>
            </a:r>
            <a:r>
              <a:rPr lang="en-US" smtClean="0"/>
              <a:t>IRIS DMC</a:t>
            </a:r>
            <a:endParaRPr lang="en-US" dirty="0"/>
          </a:p>
        </p:txBody>
      </p:sp>
    </p:spTree>
    <p:extLst>
      <p:ext uri="{BB962C8B-B14F-4D97-AF65-F5344CB8AC3E}">
        <p14:creationId xmlns:p14="http://schemas.microsoft.com/office/powerpoint/2010/main" val="23232275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 PSDs</a:t>
            </a:r>
            <a:endParaRPr lang="en-US" dirty="0"/>
          </a:p>
        </p:txBody>
      </p:sp>
      <p:sp>
        <p:nvSpPr>
          <p:cNvPr id="4" name="TextBox 3"/>
          <p:cNvSpPr txBox="1"/>
          <p:nvPr/>
        </p:nvSpPr>
        <p:spPr>
          <a:xfrm>
            <a:off x="309558" y="2381250"/>
            <a:ext cx="3889375" cy="2585323"/>
          </a:xfrm>
          <a:prstGeom prst="rect">
            <a:avLst/>
          </a:prstGeom>
          <a:noFill/>
        </p:spPr>
        <p:txBody>
          <a:bodyPr wrap="square" rtlCol="0">
            <a:spAutoFit/>
          </a:bodyPr>
          <a:lstStyle/>
          <a:p>
            <a:r>
              <a:rPr lang="en-US" dirty="0" smtClean="0"/>
              <a:t>MUSTANG Metrics can be reached through IRIS web services:</a:t>
            </a:r>
          </a:p>
          <a:p>
            <a:r>
              <a:rPr lang="en-US" dirty="0">
                <a:hlinkClick r:id="rId2"/>
              </a:rPr>
              <a:t>http://</a:t>
            </a:r>
            <a:r>
              <a:rPr lang="en-US" dirty="0" smtClean="0">
                <a:hlinkClick r:id="rId2"/>
              </a:rPr>
              <a:t>service.iris.edu</a:t>
            </a:r>
            <a:endParaRPr lang="en-US" dirty="0" smtClean="0"/>
          </a:p>
          <a:p>
            <a:r>
              <a:rPr lang="en-US" dirty="0">
                <a:hlinkClick r:id="rId3"/>
              </a:rPr>
              <a:t>http://</a:t>
            </a:r>
            <a:r>
              <a:rPr lang="en-US" dirty="0" smtClean="0">
                <a:hlinkClick r:id="rId3"/>
              </a:rPr>
              <a:t>service.iris.edu</a:t>
            </a:r>
            <a:r>
              <a:rPr lang="en-US" dirty="0">
                <a:hlinkClick r:id="rId3"/>
              </a:rPr>
              <a:t>/mustang</a:t>
            </a:r>
            <a:r>
              <a:rPr lang="en-US" dirty="0" smtClean="0">
                <a:hlinkClick r:id="rId3"/>
              </a:rPr>
              <a:t>/</a:t>
            </a:r>
            <a:endParaRPr lang="en-US" dirty="0" smtClean="0"/>
          </a:p>
          <a:p>
            <a:endParaRPr lang="en-US" dirty="0"/>
          </a:p>
          <a:p>
            <a:r>
              <a:rPr lang="en-US" dirty="0" smtClean="0"/>
              <a:t>Each service provides access</a:t>
            </a:r>
            <a:r>
              <a:rPr lang="en-US" dirty="0"/>
              <a:t> </a:t>
            </a:r>
            <a:r>
              <a:rPr lang="en-US" dirty="0" smtClean="0"/>
              <a:t>to some facet of our metrics catalog</a:t>
            </a:r>
          </a:p>
        </p:txBody>
      </p:sp>
      <p:pic>
        <p:nvPicPr>
          <p:cNvPr id="5" name="Picture 4" descr="Screen Shot 2017-09-26 at 10.02.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896" y="2373315"/>
            <a:ext cx="4841530" cy="3635375"/>
          </a:xfrm>
          <a:prstGeom prst="rect">
            <a:avLst/>
          </a:prstGeom>
        </p:spPr>
      </p:pic>
      <p:sp>
        <p:nvSpPr>
          <p:cNvPr id="7" name="Rectangle 6"/>
          <p:cNvSpPr/>
          <p:nvPr/>
        </p:nvSpPr>
        <p:spPr>
          <a:xfrm>
            <a:off x="4156896" y="3405188"/>
            <a:ext cx="478604" cy="214313"/>
          </a:xfrm>
          <a:prstGeom prst="rect">
            <a:avLst/>
          </a:prstGeom>
          <a:noFill/>
          <a:ln w="38100" cmpd="sng">
            <a:solidFill>
              <a:srgbClr val="294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829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494397"/>
            <a:ext cx="5087938" cy="369332"/>
          </a:xfrm>
          <a:prstGeom prst="rect">
            <a:avLst/>
          </a:prstGeom>
        </p:spPr>
        <p:txBody>
          <a:bodyPr wrap="square">
            <a:spAutoFit/>
          </a:bodyPr>
          <a:lstStyle/>
          <a:p>
            <a:r>
              <a:rPr lang="en-US" dirty="0"/>
              <a:t>http://</a:t>
            </a:r>
            <a:r>
              <a:rPr lang="en-US" dirty="0" err="1"/>
              <a:t>service.iris.edu</a:t>
            </a:r>
            <a:r>
              <a:rPr lang="en-US" dirty="0"/>
              <a:t>/mustang/noise-</a:t>
            </a:r>
            <a:r>
              <a:rPr lang="en-US" dirty="0" err="1"/>
              <a:t>psd</a:t>
            </a:r>
            <a:r>
              <a:rPr lang="en-US" dirty="0"/>
              <a:t>/1/</a:t>
            </a:r>
          </a:p>
        </p:txBody>
      </p:sp>
      <p:pic>
        <p:nvPicPr>
          <p:cNvPr id="12" name="Picture 11" descr="PSDs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01" y="836837"/>
            <a:ext cx="6857398" cy="5811608"/>
          </a:xfrm>
          <a:prstGeom prst="rect">
            <a:avLst/>
          </a:prstGeom>
        </p:spPr>
      </p:pic>
      <p:pic>
        <p:nvPicPr>
          <p:cNvPr id="13" name="Picture 12" descr="PSD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01" y="836837"/>
            <a:ext cx="6857398" cy="5811608"/>
          </a:xfrm>
          <a:prstGeom prst="rect">
            <a:avLst/>
          </a:prstGeom>
        </p:spPr>
      </p:pic>
      <p:pic>
        <p:nvPicPr>
          <p:cNvPr id="14" name="Picture 13" descr="PSDs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301" y="836837"/>
            <a:ext cx="6857398" cy="5811608"/>
          </a:xfrm>
          <a:prstGeom prst="rect">
            <a:avLst/>
          </a:prstGeom>
        </p:spPr>
      </p:pic>
      <p:sp>
        <p:nvSpPr>
          <p:cNvPr id="2" name="TextBox 1"/>
          <p:cNvSpPr txBox="1"/>
          <p:nvPr/>
        </p:nvSpPr>
        <p:spPr>
          <a:xfrm>
            <a:off x="104491" y="5208302"/>
            <a:ext cx="964536" cy="738664"/>
          </a:xfrm>
          <a:prstGeom prst="rect">
            <a:avLst/>
          </a:prstGeom>
          <a:noFill/>
        </p:spPr>
        <p:txBody>
          <a:bodyPr wrap="square" rtlCol="0">
            <a:spAutoFit/>
          </a:bodyPr>
          <a:lstStyle/>
          <a:p>
            <a:r>
              <a:rPr lang="en-US" sz="1400" dirty="0" smtClean="0"/>
              <a:t>*Limit 5000 </a:t>
            </a:r>
            <a:r>
              <a:rPr lang="en-US" sz="1400" dirty="0" err="1" smtClean="0"/>
              <a:t>psds</a:t>
            </a:r>
            <a:endParaRPr lang="en-US" sz="1400" dirty="0"/>
          </a:p>
        </p:txBody>
      </p:sp>
      <p:sp>
        <p:nvSpPr>
          <p:cNvPr id="3" name="TextBox 2"/>
          <p:cNvSpPr txBox="1"/>
          <p:nvPr/>
        </p:nvSpPr>
        <p:spPr>
          <a:xfrm>
            <a:off x="104491" y="2266576"/>
            <a:ext cx="1038810" cy="523220"/>
          </a:xfrm>
          <a:prstGeom prst="rect">
            <a:avLst/>
          </a:prstGeom>
          <a:noFill/>
        </p:spPr>
        <p:txBody>
          <a:bodyPr wrap="square" rtlCol="0">
            <a:spAutoFit/>
          </a:bodyPr>
          <a:lstStyle/>
          <a:p>
            <a:r>
              <a:rPr lang="en-US" sz="1400" dirty="0" smtClean="0"/>
              <a:t>Handles wildcards</a:t>
            </a:r>
            <a:endParaRPr lang="en-US" sz="1400" dirty="0"/>
          </a:p>
        </p:txBody>
      </p:sp>
    </p:spTree>
    <p:extLst>
      <p:ext uri="{BB962C8B-B14F-4D97-AF65-F5344CB8AC3E}">
        <p14:creationId xmlns:p14="http://schemas.microsoft.com/office/powerpoint/2010/main" val="3233142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813" y="353794"/>
            <a:ext cx="8477250" cy="646331"/>
          </a:xfrm>
          <a:prstGeom prst="rect">
            <a:avLst/>
          </a:prstGeom>
        </p:spPr>
        <p:txBody>
          <a:bodyPr wrap="square">
            <a:spAutoFit/>
          </a:bodyPr>
          <a:lstStyle/>
          <a:p>
            <a:r>
              <a:rPr lang="en-US" sz="1200" dirty="0"/>
              <a:t>http://</a:t>
            </a:r>
            <a:r>
              <a:rPr lang="en-US" sz="1200" dirty="0" err="1"/>
              <a:t>service.iris.edu</a:t>
            </a:r>
            <a:r>
              <a:rPr lang="en-US" sz="1200" dirty="0"/>
              <a:t>/mustang/noise-</a:t>
            </a:r>
            <a:r>
              <a:rPr lang="en-US" sz="1200" dirty="0" err="1"/>
              <a:t>psd</a:t>
            </a:r>
            <a:r>
              <a:rPr lang="en-US" sz="1200" dirty="0"/>
              <a:t>/1/</a:t>
            </a:r>
            <a:r>
              <a:rPr lang="en-US" sz="1200" dirty="0" err="1"/>
              <a:t>query</a:t>
            </a:r>
            <a:r>
              <a:rPr lang="en-US" sz="1200" dirty="0" err="1" smtClean="0"/>
              <a:t>?net</a:t>
            </a:r>
            <a:r>
              <a:rPr lang="en-US" sz="1200" dirty="0"/>
              <a:t>=</a:t>
            </a:r>
            <a:r>
              <a:rPr lang="en-US" sz="1200" dirty="0" err="1" smtClean="0"/>
              <a:t>IU&amp;</a:t>
            </a:r>
            <a:r>
              <a:rPr lang="en-US" sz="1200" dirty="0" err="1"/>
              <a:t>sta</a:t>
            </a:r>
            <a:r>
              <a:rPr lang="en-US" sz="1200" dirty="0"/>
              <a:t>=</a:t>
            </a:r>
            <a:r>
              <a:rPr lang="en-US" sz="1200" dirty="0" err="1"/>
              <a:t>ANMO&amp;loc</a:t>
            </a:r>
            <a:r>
              <a:rPr lang="en-US" sz="1200" dirty="0"/>
              <a:t>=00&amp;cha=</a:t>
            </a:r>
            <a:r>
              <a:rPr lang="en-US" sz="1200" dirty="0" err="1"/>
              <a:t>BHZ&amp;quality</a:t>
            </a:r>
            <a:r>
              <a:rPr lang="en-US" sz="1200" dirty="0"/>
              <a:t>=</a:t>
            </a:r>
            <a:r>
              <a:rPr lang="en-US" sz="1200" dirty="0" err="1"/>
              <a:t>M&amp;starttime</a:t>
            </a:r>
            <a:r>
              <a:rPr lang="en-US" sz="1200" dirty="0"/>
              <a:t>=2017-09-01&amp;endtime=2017-10-01&amp;correct=</a:t>
            </a:r>
            <a:r>
              <a:rPr lang="en-US" sz="1200" dirty="0" err="1"/>
              <a:t>true&amp;format</a:t>
            </a:r>
            <a:r>
              <a:rPr lang="en-US" sz="1200" dirty="0"/>
              <a:t>=</a:t>
            </a:r>
            <a:r>
              <a:rPr lang="en-US" sz="1200" dirty="0" err="1"/>
              <a:t>plot&amp;nodata</a:t>
            </a:r>
            <a:r>
              <a:rPr lang="en-US" sz="1200" dirty="0"/>
              <a:t>=404</a:t>
            </a:r>
          </a:p>
        </p:txBody>
      </p:sp>
      <p:pic>
        <p:nvPicPr>
          <p:cNvPr id="5" name="Picture 4" descr="PSD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25" y="1046293"/>
            <a:ext cx="7818438" cy="5584598"/>
          </a:xfrm>
          <a:prstGeom prst="rect">
            <a:avLst/>
          </a:prstGeom>
        </p:spPr>
      </p:pic>
      <p:pic>
        <p:nvPicPr>
          <p:cNvPr id="2" name="Picture 1" descr="PSDs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50" y="1046293"/>
            <a:ext cx="6537325" cy="5602487"/>
          </a:xfrm>
          <a:prstGeom prst="rect">
            <a:avLst/>
          </a:prstGeom>
        </p:spPr>
      </p:pic>
      <p:sp>
        <p:nvSpPr>
          <p:cNvPr id="6" name="Rectangle 5"/>
          <p:cNvSpPr/>
          <p:nvPr/>
        </p:nvSpPr>
        <p:spPr>
          <a:xfrm>
            <a:off x="277813" y="355372"/>
            <a:ext cx="8477250" cy="646331"/>
          </a:xfrm>
          <a:prstGeom prst="rect">
            <a:avLst/>
          </a:prstGeom>
        </p:spPr>
        <p:txBody>
          <a:bodyPr wrap="square">
            <a:spAutoFit/>
          </a:bodyPr>
          <a:lstStyle/>
          <a:p>
            <a:r>
              <a:rPr lang="en-US" sz="1200" dirty="0"/>
              <a:t>http://</a:t>
            </a:r>
            <a:r>
              <a:rPr lang="en-US" sz="1200" dirty="0" err="1"/>
              <a:t>service.iris.edu</a:t>
            </a:r>
            <a:r>
              <a:rPr lang="en-US" sz="1200" dirty="0"/>
              <a:t>/mustang/noise-</a:t>
            </a:r>
            <a:r>
              <a:rPr lang="en-US" sz="1200" dirty="0" err="1"/>
              <a:t>psd</a:t>
            </a:r>
            <a:r>
              <a:rPr lang="en-US" sz="1200" dirty="0"/>
              <a:t>/1/</a:t>
            </a:r>
            <a:r>
              <a:rPr lang="en-US" sz="1200" dirty="0" err="1"/>
              <a:t>query</a:t>
            </a:r>
            <a:r>
              <a:rPr lang="en-US" sz="1200" dirty="0" err="1" smtClean="0"/>
              <a:t>?net</a:t>
            </a:r>
            <a:r>
              <a:rPr lang="en-US" sz="1200" dirty="0"/>
              <a:t>=</a:t>
            </a:r>
            <a:r>
              <a:rPr lang="en-US" sz="1200" dirty="0" err="1" smtClean="0"/>
              <a:t>IU&amp;</a:t>
            </a:r>
            <a:r>
              <a:rPr lang="en-US" sz="1200" dirty="0" err="1"/>
              <a:t>sta</a:t>
            </a:r>
            <a:r>
              <a:rPr lang="en-US" sz="1200" dirty="0"/>
              <a:t>=</a:t>
            </a:r>
            <a:r>
              <a:rPr lang="en-US" sz="1200" dirty="0" err="1"/>
              <a:t>ANMO&amp;loc</a:t>
            </a:r>
            <a:r>
              <a:rPr lang="en-US" sz="1200" dirty="0"/>
              <a:t>=00&amp;cha=</a:t>
            </a:r>
            <a:r>
              <a:rPr lang="en-US" sz="1200" dirty="0" err="1"/>
              <a:t>BHZ&amp;quality</a:t>
            </a:r>
            <a:r>
              <a:rPr lang="en-US" sz="1200" dirty="0"/>
              <a:t>=</a:t>
            </a:r>
            <a:r>
              <a:rPr lang="en-US" sz="1200" dirty="0" err="1"/>
              <a:t>M&amp;starttime</a:t>
            </a:r>
            <a:r>
              <a:rPr lang="en-US" sz="1200" dirty="0"/>
              <a:t>=2017-09-01&amp;endtime=2017-10-01&amp;correct=</a:t>
            </a:r>
            <a:r>
              <a:rPr lang="en-US" sz="1200" dirty="0" err="1"/>
              <a:t>true&amp;format</a:t>
            </a:r>
            <a:r>
              <a:rPr lang="en-US" sz="1200" dirty="0" smtClean="0"/>
              <a:t>=</a:t>
            </a:r>
            <a:r>
              <a:rPr lang="en-US" sz="1200" dirty="0" err="1" smtClean="0"/>
              <a:t>text&amp;</a:t>
            </a:r>
            <a:r>
              <a:rPr lang="en-US" sz="1200" dirty="0" err="1"/>
              <a:t>nodata</a:t>
            </a:r>
            <a:r>
              <a:rPr lang="en-US" sz="1200" dirty="0"/>
              <a:t>=404</a:t>
            </a:r>
          </a:p>
        </p:txBody>
      </p:sp>
    </p:spTree>
    <p:extLst>
      <p:ext uri="{BB962C8B-B14F-4D97-AF65-F5344CB8AC3E}">
        <p14:creationId xmlns:p14="http://schemas.microsoft.com/office/powerpoint/2010/main" val="3196266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PSDs</a:t>
            </a:r>
            <a:endParaRPr lang="en-US" dirty="0"/>
          </a:p>
        </p:txBody>
      </p:sp>
      <p:sp>
        <p:nvSpPr>
          <p:cNvPr id="3" name="Content Placeholder 2"/>
          <p:cNvSpPr>
            <a:spLocks noGrp="1"/>
          </p:cNvSpPr>
          <p:nvPr>
            <p:ph idx="1"/>
          </p:nvPr>
        </p:nvSpPr>
        <p:spPr/>
        <p:txBody>
          <a:bodyPr/>
          <a:lstStyle/>
          <a:p>
            <a:r>
              <a:rPr lang="en-US" dirty="0"/>
              <a:t>Pull up a plot of IU.ANMO.00.BHZ data for one day of data</a:t>
            </a:r>
          </a:p>
          <a:p>
            <a:r>
              <a:rPr lang="en-US" dirty="0"/>
              <a:t>Now do the same, but for an hour</a:t>
            </a:r>
          </a:p>
          <a:p>
            <a:r>
              <a:rPr lang="en-US" dirty="0"/>
              <a:t>Play with adding a title and the various Plot Options</a:t>
            </a:r>
          </a:p>
          <a:p>
            <a:r>
              <a:rPr lang="en-US" dirty="0"/>
              <a:t>Instead of a plot, get the results as XML and/or text</a:t>
            </a:r>
          </a:p>
          <a:p>
            <a:r>
              <a:rPr lang="en-US" dirty="0"/>
              <a:t>Note that PSDs are calculated for hour-long time periods, every half hour.</a:t>
            </a:r>
          </a:p>
          <a:p>
            <a:endParaRPr lang="en-US" dirty="0"/>
          </a:p>
        </p:txBody>
      </p:sp>
    </p:spTree>
    <p:extLst>
      <p:ext uri="{BB962C8B-B14F-4D97-AF65-F5344CB8AC3E}">
        <p14:creationId xmlns:p14="http://schemas.microsoft.com/office/powerpoint/2010/main" val="38833882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a:t>
            </a:r>
            <a:r>
              <a:rPr lang="mr-IN" dirty="0" smtClean="0"/>
              <a:t>–</a:t>
            </a:r>
            <a:r>
              <a:rPr lang="en-US" dirty="0" smtClean="0"/>
              <a:t> PSD modes</a:t>
            </a:r>
            <a:endParaRPr lang="en-US" dirty="0"/>
          </a:p>
        </p:txBody>
      </p:sp>
      <p:sp>
        <p:nvSpPr>
          <p:cNvPr id="4" name="TextBox 3"/>
          <p:cNvSpPr txBox="1"/>
          <p:nvPr/>
        </p:nvSpPr>
        <p:spPr>
          <a:xfrm>
            <a:off x="309558" y="2381250"/>
            <a:ext cx="3889375" cy="2585323"/>
          </a:xfrm>
          <a:prstGeom prst="rect">
            <a:avLst/>
          </a:prstGeom>
          <a:noFill/>
        </p:spPr>
        <p:txBody>
          <a:bodyPr wrap="square" rtlCol="0">
            <a:spAutoFit/>
          </a:bodyPr>
          <a:lstStyle/>
          <a:p>
            <a:r>
              <a:rPr lang="en-US" dirty="0" smtClean="0"/>
              <a:t>MUSTANG Metrics can be reached through IRIS web services:</a:t>
            </a:r>
          </a:p>
          <a:p>
            <a:r>
              <a:rPr lang="en-US" dirty="0">
                <a:hlinkClick r:id="rId2"/>
              </a:rPr>
              <a:t>http://</a:t>
            </a:r>
            <a:r>
              <a:rPr lang="en-US" dirty="0" smtClean="0">
                <a:hlinkClick r:id="rId2"/>
              </a:rPr>
              <a:t>service.iris.edu</a:t>
            </a:r>
            <a:endParaRPr lang="en-US" dirty="0" smtClean="0"/>
          </a:p>
          <a:p>
            <a:r>
              <a:rPr lang="en-US" dirty="0">
                <a:hlinkClick r:id="rId3"/>
              </a:rPr>
              <a:t>http://</a:t>
            </a:r>
            <a:r>
              <a:rPr lang="en-US" dirty="0" smtClean="0">
                <a:hlinkClick r:id="rId3"/>
              </a:rPr>
              <a:t>service.iris.edu</a:t>
            </a:r>
            <a:r>
              <a:rPr lang="en-US" dirty="0">
                <a:hlinkClick r:id="rId3"/>
              </a:rPr>
              <a:t>/mustang</a:t>
            </a:r>
            <a:r>
              <a:rPr lang="en-US" dirty="0" smtClean="0">
                <a:hlinkClick r:id="rId3"/>
              </a:rPr>
              <a:t>/</a:t>
            </a:r>
            <a:endParaRPr lang="en-US" dirty="0" smtClean="0"/>
          </a:p>
          <a:p>
            <a:endParaRPr lang="en-US" dirty="0"/>
          </a:p>
          <a:p>
            <a:r>
              <a:rPr lang="en-US" dirty="0" smtClean="0"/>
              <a:t>Each service provides access</a:t>
            </a:r>
            <a:r>
              <a:rPr lang="en-US" dirty="0"/>
              <a:t> </a:t>
            </a:r>
            <a:r>
              <a:rPr lang="en-US" dirty="0" smtClean="0"/>
              <a:t>to some facet of our metrics catalog</a:t>
            </a:r>
          </a:p>
        </p:txBody>
      </p:sp>
      <p:pic>
        <p:nvPicPr>
          <p:cNvPr id="5" name="Picture 4" descr="Screen Shot 2017-09-26 at 10.02.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896" y="2373315"/>
            <a:ext cx="4841530" cy="3635375"/>
          </a:xfrm>
          <a:prstGeom prst="rect">
            <a:avLst/>
          </a:prstGeom>
        </p:spPr>
      </p:pic>
      <p:sp>
        <p:nvSpPr>
          <p:cNvPr id="7" name="Rectangle 6"/>
          <p:cNvSpPr/>
          <p:nvPr/>
        </p:nvSpPr>
        <p:spPr>
          <a:xfrm>
            <a:off x="4156896" y="4683126"/>
            <a:ext cx="581792" cy="283447"/>
          </a:xfrm>
          <a:prstGeom prst="rect">
            <a:avLst/>
          </a:prstGeom>
          <a:noFill/>
          <a:ln w="38100" cmpd="sng">
            <a:solidFill>
              <a:srgbClr val="294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4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seriesMode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422" y="744042"/>
            <a:ext cx="5949156" cy="5910061"/>
          </a:xfrm>
          <a:prstGeom prst="rect">
            <a:avLst/>
          </a:prstGeom>
        </p:spPr>
      </p:pic>
      <p:pic>
        <p:nvPicPr>
          <p:cNvPr id="2" name="Picture 1" descr="timeseriesMod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422" y="744042"/>
            <a:ext cx="5949156" cy="5910061"/>
          </a:xfrm>
          <a:prstGeom prst="rect">
            <a:avLst/>
          </a:prstGeom>
        </p:spPr>
      </p:pic>
      <p:pic>
        <p:nvPicPr>
          <p:cNvPr id="3" name="Picture 2" descr="timeseriesMod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422" y="744042"/>
            <a:ext cx="5949156" cy="5910061"/>
          </a:xfrm>
          <a:prstGeom prst="rect">
            <a:avLst/>
          </a:prstGeom>
        </p:spPr>
      </p:pic>
      <p:sp>
        <p:nvSpPr>
          <p:cNvPr id="5" name="TextBox 4"/>
          <p:cNvSpPr txBox="1"/>
          <p:nvPr/>
        </p:nvSpPr>
        <p:spPr>
          <a:xfrm>
            <a:off x="341313" y="347152"/>
            <a:ext cx="6517905" cy="369332"/>
          </a:xfrm>
          <a:prstGeom prst="rect">
            <a:avLst/>
          </a:prstGeom>
          <a:noFill/>
        </p:spPr>
        <p:txBody>
          <a:bodyPr wrap="none" rtlCol="0">
            <a:spAutoFit/>
          </a:bodyPr>
          <a:lstStyle/>
          <a:p>
            <a:r>
              <a:rPr lang="en-US" dirty="0"/>
              <a:t>http://</a:t>
            </a:r>
            <a:r>
              <a:rPr lang="en-US" dirty="0" err="1"/>
              <a:t>service.iris.edu</a:t>
            </a:r>
            <a:r>
              <a:rPr lang="en-US" dirty="0"/>
              <a:t>/mustang/noise-mode-</a:t>
            </a:r>
            <a:r>
              <a:rPr lang="en-US" dirty="0" err="1"/>
              <a:t>timeseries</a:t>
            </a:r>
            <a:r>
              <a:rPr lang="en-US" dirty="0"/>
              <a:t>/1/</a:t>
            </a:r>
          </a:p>
        </p:txBody>
      </p:sp>
      <p:sp>
        <p:nvSpPr>
          <p:cNvPr id="6" name="TextBox 5"/>
          <p:cNvSpPr txBox="1"/>
          <p:nvPr/>
        </p:nvSpPr>
        <p:spPr>
          <a:xfrm>
            <a:off x="144680" y="2105826"/>
            <a:ext cx="1350350" cy="738664"/>
          </a:xfrm>
          <a:prstGeom prst="rect">
            <a:avLst/>
          </a:prstGeom>
          <a:noFill/>
        </p:spPr>
        <p:txBody>
          <a:bodyPr wrap="square" rtlCol="0">
            <a:spAutoFit/>
          </a:bodyPr>
          <a:lstStyle/>
          <a:p>
            <a:r>
              <a:rPr lang="en-US" sz="1400" dirty="0" smtClean="0"/>
              <a:t>Single target only </a:t>
            </a:r>
            <a:r>
              <a:rPr lang="mr-IN" sz="1400" dirty="0" smtClean="0"/>
              <a:t>–</a:t>
            </a:r>
            <a:r>
              <a:rPr lang="en-US" sz="1400" dirty="0" smtClean="0"/>
              <a:t> no wildcarding</a:t>
            </a:r>
            <a:endParaRPr lang="en-US" sz="1400" dirty="0"/>
          </a:p>
        </p:txBody>
      </p:sp>
    </p:spTree>
    <p:extLst>
      <p:ext uri="{BB962C8B-B14F-4D97-AF65-F5344CB8AC3E}">
        <p14:creationId xmlns:p14="http://schemas.microsoft.com/office/powerpoint/2010/main" val="1949878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seriesMode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547" y="1016000"/>
            <a:ext cx="8100907" cy="5523345"/>
          </a:xfrm>
          <a:prstGeom prst="rect">
            <a:avLst/>
          </a:prstGeom>
        </p:spPr>
      </p:pic>
      <p:sp>
        <p:nvSpPr>
          <p:cNvPr id="3" name="Rectangle 2"/>
          <p:cNvSpPr/>
          <p:nvPr/>
        </p:nvSpPr>
        <p:spPr>
          <a:xfrm>
            <a:off x="452436" y="337275"/>
            <a:ext cx="8064501" cy="646331"/>
          </a:xfrm>
          <a:prstGeom prst="rect">
            <a:avLst/>
          </a:prstGeom>
        </p:spPr>
        <p:txBody>
          <a:bodyPr wrap="square">
            <a:spAutoFit/>
          </a:bodyPr>
          <a:lstStyle/>
          <a:p>
            <a:r>
              <a:rPr lang="en-US" sz="1200" dirty="0"/>
              <a:t>http://</a:t>
            </a:r>
            <a:r>
              <a:rPr lang="en-US" sz="1200" dirty="0" err="1"/>
              <a:t>service.iris.edu</a:t>
            </a:r>
            <a:r>
              <a:rPr lang="en-US" sz="1200" dirty="0"/>
              <a:t>/mustang/noise-mode-</a:t>
            </a:r>
            <a:r>
              <a:rPr lang="en-US" sz="1200" dirty="0" err="1"/>
              <a:t>timeseries</a:t>
            </a:r>
            <a:r>
              <a:rPr lang="en-US" sz="1200" dirty="0"/>
              <a:t>/1/</a:t>
            </a:r>
            <a:r>
              <a:rPr lang="en-US" sz="1200" dirty="0" err="1"/>
              <a:t>query?net</a:t>
            </a:r>
            <a:r>
              <a:rPr lang="en-US" sz="1200" dirty="0"/>
              <a:t>=</a:t>
            </a:r>
            <a:r>
              <a:rPr lang="en-US" sz="1200" dirty="0" err="1"/>
              <a:t>IU&amp;sta</a:t>
            </a:r>
            <a:r>
              <a:rPr lang="en-US" sz="1200" dirty="0"/>
              <a:t>=</a:t>
            </a:r>
            <a:r>
              <a:rPr lang="en-US" sz="1200" dirty="0" err="1"/>
              <a:t>ANMO&amp;loc</a:t>
            </a:r>
            <a:r>
              <a:rPr lang="en-US" sz="1200" dirty="0"/>
              <a:t>=00&amp;cha=</a:t>
            </a:r>
            <a:r>
              <a:rPr lang="en-US" sz="1200" dirty="0" err="1"/>
              <a:t>BHZ&amp;quality</a:t>
            </a:r>
            <a:r>
              <a:rPr lang="en-US" sz="1200" dirty="0"/>
              <a:t>=</a:t>
            </a:r>
            <a:r>
              <a:rPr lang="en-US" sz="1200" dirty="0" err="1"/>
              <a:t>M&amp;starttime</a:t>
            </a:r>
            <a:r>
              <a:rPr lang="en-US" sz="1200" dirty="0"/>
              <a:t>=2017-01-01&amp;endtime=2017-10-01&amp;output=</a:t>
            </a:r>
            <a:r>
              <a:rPr lang="en-US" sz="1200" dirty="0" err="1"/>
              <a:t>power&amp;format</a:t>
            </a:r>
            <a:r>
              <a:rPr lang="en-US" sz="1200" dirty="0"/>
              <a:t>=</a:t>
            </a:r>
            <a:r>
              <a:rPr lang="en-US" sz="1200" dirty="0" err="1"/>
              <a:t>plot&amp;nodata</a:t>
            </a:r>
            <a:r>
              <a:rPr lang="en-US" sz="1200" dirty="0"/>
              <a:t>=404</a:t>
            </a:r>
          </a:p>
        </p:txBody>
      </p:sp>
    </p:spTree>
    <p:extLst>
      <p:ext uri="{BB962C8B-B14F-4D97-AF65-F5344CB8AC3E}">
        <p14:creationId xmlns:p14="http://schemas.microsoft.com/office/powerpoint/2010/main" val="659108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PSD modes</a:t>
            </a:r>
            <a:endParaRPr lang="en-US" dirty="0"/>
          </a:p>
        </p:txBody>
      </p:sp>
      <p:sp>
        <p:nvSpPr>
          <p:cNvPr id="3" name="Content Placeholder 2"/>
          <p:cNvSpPr>
            <a:spLocks noGrp="1"/>
          </p:cNvSpPr>
          <p:nvPr>
            <p:ph idx="1"/>
          </p:nvPr>
        </p:nvSpPr>
        <p:spPr>
          <a:xfrm>
            <a:off x="1114424" y="2337910"/>
            <a:ext cx="7610476" cy="3928420"/>
          </a:xfrm>
        </p:spPr>
        <p:txBody>
          <a:bodyPr>
            <a:normAutofit/>
          </a:bodyPr>
          <a:lstStyle/>
          <a:p>
            <a:r>
              <a:rPr lang="en-US" dirty="0" smtClean="0"/>
              <a:t>Pull up a plot of IU.BILL.00.BHZ for 2017-03-01 to 2017-06-01</a:t>
            </a:r>
          </a:p>
          <a:p>
            <a:r>
              <a:rPr lang="en-US" dirty="0" smtClean="0"/>
              <a:t>Compare that to the other Output options:</a:t>
            </a:r>
          </a:p>
          <a:p>
            <a:pPr lvl="1"/>
            <a:r>
              <a:rPr lang="en-US" dirty="0" smtClean="0"/>
              <a:t>Power values </a:t>
            </a:r>
            <a:r>
              <a:rPr lang="en-US" dirty="0" err="1" smtClean="0"/>
              <a:t>vs</a:t>
            </a:r>
            <a:r>
              <a:rPr lang="en-US" dirty="0" smtClean="0"/>
              <a:t> high-noise model</a:t>
            </a:r>
          </a:p>
          <a:p>
            <a:pPr lvl="1"/>
            <a:r>
              <a:rPr lang="en-US" dirty="0" smtClean="0"/>
              <a:t>Power values </a:t>
            </a:r>
            <a:r>
              <a:rPr lang="en-US" dirty="0" err="1" smtClean="0"/>
              <a:t>vs</a:t>
            </a:r>
            <a:r>
              <a:rPr lang="en-US" dirty="0" smtClean="0"/>
              <a:t> low-noise model</a:t>
            </a:r>
          </a:p>
          <a:p>
            <a:pPr lvl="1"/>
            <a:r>
              <a:rPr lang="en-US" dirty="0" smtClean="0"/>
              <a:t>Power values </a:t>
            </a:r>
            <a:r>
              <a:rPr lang="en-US" dirty="0" err="1" smtClean="0"/>
              <a:t>vs</a:t>
            </a:r>
            <a:r>
              <a:rPr lang="en-US" dirty="0" smtClean="0"/>
              <a:t> high- and low-noise models</a:t>
            </a:r>
          </a:p>
          <a:p>
            <a:r>
              <a:rPr lang="en-US" dirty="0" smtClean="0"/>
              <a:t>Choose your own frequencies to plot</a:t>
            </a:r>
          </a:p>
          <a:p>
            <a:r>
              <a:rPr lang="en-US" dirty="0" smtClean="0"/>
              <a:t>Note that you can base it off of your own noise model </a:t>
            </a:r>
            <a:r>
              <a:rPr lang="mr-IN" dirty="0" smtClean="0"/>
              <a:t>–</a:t>
            </a:r>
            <a:r>
              <a:rPr lang="en-US" dirty="0" smtClean="0"/>
              <a:t> which could be the noise model for that station or network, or any other model you would like.</a:t>
            </a:r>
          </a:p>
          <a:p>
            <a:endParaRPr lang="en-US" dirty="0"/>
          </a:p>
        </p:txBody>
      </p:sp>
    </p:spTree>
    <p:extLst>
      <p:ext uri="{BB962C8B-B14F-4D97-AF65-F5344CB8AC3E}">
        <p14:creationId xmlns:p14="http://schemas.microsoft.com/office/powerpoint/2010/main" val="23342620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 PDFs</a:t>
            </a:r>
            <a:endParaRPr lang="en-US" dirty="0"/>
          </a:p>
        </p:txBody>
      </p:sp>
      <p:sp>
        <p:nvSpPr>
          <p:cNvPr id="4" name="TextBox 3"/>
          <p:cNvSpPr txBox="1"/>
          <p:nvPr/>
        </p:nvSpPr>
        <p:spPr>
          <a:xfrm>
            <a:off x="309558" y="2381250"/>
            <a:ext cx="3889375" cy="2585323"/>
          </a:xfrm>
          <a:prstGeom prst="rect">
            <a:avLst/>
          </a:prstGeom>
          <a:noFill/>
        </p:spPr>
        <p:txBody>
          <a:bodyPr wrap="square" rtlCol="0">
            <a:spAutoFit/>
          </a:bodyPr>
          <a:lstStyle/>
          <a:p>
            <a:r>
              <a:rPr lang="en-US" dirty="0" smtClean="0"/>
              <a:t>MUSTANG Metrics can be reached through IRIS web services:</a:t>
            </a:r>
          </a:p>
          <a:p>
            <a:r>
              <a:rPr lang="en-US" dirty="0">
                <a:hlinkClick r:id="rId2"/>
              </a:rPr>
              <a:t>http://</a:t>
            </a:r>
            <a:r>
              <a:rPr lang="en-US" dirty="0" smtClean="0">
                <a:hlinkClick r:id="rId2"/>
              </a:rPr>
              <a:t>service.iris.edu</a:t>
            </a:r>
            <a:endParaRPr lang="en-US" dirty="0" smtClean="0"/>
          </a:p>
          <a:p>
            <a:r>
              <a:rPr lang="en-US" dirty="0">
                <a:hlinkClick r:id="rId3"/>
              </a:rPr>
              <a:t>http://</a:t>
            </a:r>
            <a:r>
              <a:rPr lang="en-US" dirty="0" smtClean="0">
                <a:hlinkClick r:id="rId3"/>
              </a:rPr>
              <a:t>service.iris.edu</a:t>
            </a:r>
            <a:r>
              <a:rPr lang="en-US" dirty="0">
                <a:hlinkClick r:id="rId3"/>
              </a:rPr>
              <a:t>/mustang</a:t>
            </a:r>
            <a:r>
              <a:rPr lang="en-US" dirty="0" smtClean="0">
                <a:hlinkClick r:id="rId3"/>
              </a:rPr>
              <a:t>/</a:t>
            </a:r>
            <a:endParaRPr lang="en-US" dirty="0" smtClean="0"/>
          </a:p>
          <a:p>
            <a:endParaRPr lang="en-US" dirty="0"/>
          </a:p>
          <a:p>
            <a:r>
              <a:rPr lang="en-US" dirty="0" smtClean="0"/>
              <a:t>Each service provides access</a:t>
            </a:r>
            <a:r>
              <a:rPr lang="en-US" dirty="0"/>
              <a:t> </a:t>
            </a:r>
            <a:r>
              <a:rPr lang="en-US" dirty="0" smtClean="0"/>
              <a:t>to some facet of our metrics catalog</a:t>
            </a:r>
          </a:p>
        </p:txBody>
      </p:sp>
      <p:pic>
        <p:nvPicPr>
          <p:cNvPr id="5" name="Picture 4" descr="Screen Shot 2017-09-26 at 10.02.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896" y="2373315"/>
            <a:ext cx="4841530" cy="3635375"/>
          </a:xfrm>
          <a:prstGeom prst="rect">
            <a:avLst/>
          </a:prstGeom>
        </p:spPr>
      </p:pic>
      <p:sp>
        <p:nvSpPr>
          <p:cNvPr id="7" name="Rectangle 6"/>
          <p:cNvSpPr/>
          <p:nvPr/>
        </p:nvSpPr>
        <p:spPr>
          <a:xfrm>
            <a:off x="4156896" y="3817938"/>
            <a:ext cx="478604" cy="214313"/>
          </a:xfrm>
          <a:prstGeom prst="rect">
            <a:avLst/>
          </a:prstGeom>
          <a:noFill/>
          <a:ln w="38100" cmpd="sng">
            <a:solidFill>
              <a:srgbClr val="294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940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DF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124" y="650877"/>
            <a:ext cx="4935752" cy="6000750"/>
          </a:xfrm>
          <a:prstGeom prst="rect">
            <a:avLst/>
          </a:prstGeom>
        </p:spPr>
      </p:pic>
      <p:pic>
        <p:nvPicPr>
          <p:cNvPr id="5" name="Picture 4" descr="PDF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124" y="650877"/>
            <a:ext cx="4935752" cy="6000750"/>
          </a:xfrm>
          <a:prstGeom prst="rect">
            <a:avLst/>
          </a:prstGeom>
        </p:spPr>
      </p:pic>
      <p:pic>
        <p:nvPicPr>
          <p:cNvPr id="6" name="Picture 5" descr="PDFs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4124" y="650877"/>
            <a:ext cx="4935752" cy="6000750"/>
          </a:xfrm>
          <a:prstGeom prst="rect">
            <a:avLst/>
          </a:prstGeom>
        </p:spPr>
      </p:pic>
      <p:sp>
        <p:nvSpPr>
          <p:cNvPr id="7" name="Rectangle 6"/>
          <p:cNvSpPr/>
          <p:nvPr/>
        </p:nvSpPr>
        <p:spPr>
          <a:xfrm>
            <a:off x="650874" y="224524"/>
            <a:ext cx="5484813" cy="369332"/>
          </a:xfrm>
          <a:prstGeom prst="rect">
            <a:avLst/>
          </a:prstGeom>
        </p:spPr>
        <p:txBody>
          <a:bodyPr wrap="square">
            <a:spAutoFit/>
          </a:bodyPr>
          <a:lstStyle/>
          <a:p>
            <a:r>
              <a:rPr lang="en-US" dirty="0"/>
              <a:t>http://</a:t>
            </a:r>
            <a:r>
              <a:rPr lang="en-US" dirty="0" err="1"/>
              <a:t>service.iris.edu</a:t>
            </a:r>
            <a:r>
              <a:rPr lang="en-US" dirty="0"/>
              <a:t>/mustang/noise-</a:t>
            </a:r>
            <a:r>
              <a:rPr lang="en-US" dirty="0" err="1"/>
              <a:t>pdf</a:t>
            </a:r>
            <a:r>
              <a:rPr lang="en-US" dirty="0"/>
              <a:t>/1/</a:t>
            </a:r>
          </a:p>
        </p:txBody>
      </p:sp>
      <p:sp>
        <p:nvSpPr>
          <p:cNvPr id="2" name="TextBox 1"/>
          <p:cNvSpPr txBox="1"/>
          <p:nvPr/>
        </p:nvSpPr>
        <p:spPr>
          <a:xfrm>
            <a:off x="169876" y="2960809"/>
            <a:ext cx="1787747" cy="523220"/>
          </a:xfrm>
          <a:prstGeom prst="rect">
            <a:avLst/>
          </a:prstGeom>
          <a:noFill/>
        </p:spPr>
        <p:txBody>
          <a:bodyPr wrap="square" rtlCol="0">
            <a:spAutoFit/>
          </a:bodyPr>
          <a:lstStyle/>
          <a:p>
            <a:r>
              <a:rPr lang="en-US" sz="1400" dirty="0" smtClean="0"/>
              <a:t>Handles long time ranges well</a:t>
            </a:r>
            <a:endParaRPr lang="en-US" sz="1400" dirty="0"/>
          </a:p>
        </p:txBody>
      </p:sp>
      <p:sp>
        <p:nvSpPr>
          <p:cNvPr id="3" name="TextBox 2"/>
          <p:cNvSpPr txBox="1"/>
          <p:nvPr/>
        </p:nvSpPr>
        <p:spPr>
          <a:xfrm>
            <a:off x="169876" y="1640826"/>
            <a:ext cx="1787747" cy="307777"/>
          </a:xfrm>
          <a:prstGeom prst="rect">
            <a:avLst/>
          </a:prstGeom>
          <a:noFill/>
        </p:spPr>
        <p:txBody>
          <a:bodyPr wrap="square" rtlCol="0">
            <a:spAutoFit/>
          </a:bodyPr>
          <a:lstStyle/>
          <a:p>
            <a:r>
              <a:rPr lang="en-US" sz="1400" dirty="0" smtClean="0"/>
              <a:t>Allows wildcards</a:t>
            </a:r>
            <a:endParaRPr lang="en-US" sz="1400" dirty="0"/>
          </a:p>
        </p:txBody>
      </p:sp>
    </p:spTree>
    <p:extLst>
      <p:ext uri="{BB962C8B-B14F-4D97-AF65-F5344CB8AC3E}">
        <p14:creationId xmlns:p14="http://schemas.microsoft.com/office/powerpoint/2010/main" val="3047567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a:xfrm>
            <a:off x="3742267" y="2434695"/>
            <a:ext cx="4982632" cy="3670767"/>
          </a:xfrm>
        </p:spPr>
        <p:txBody>
          <a:bodyPr>
            <a:normAutofit/>
          </a:bodyPr>
          <a:lstStyle/>
          <a:p>
            <a:pPr marL="0" indent="0">
              <a:buNone/>
            </a:pPr>
            <a:r>
              <a:rPr lang="en-US" sz="1800" dirty="0" smtClean="0"/>
              <a:t>Is</a:t>
            </a:r>
            <a:r>
              <a:rPr lang="mr-IN" sz="1800" dirty="0" smtClean="0"/>
              <a:t>…</a:t>
            </a:r>
            <a:endParaRPr lang="en-US" sz="1800" dirty="0" smtClean="0"/>
          </a:p>
          <a:p>
            <a:r>
              <a:rPr lang="en-US" sz="1800" dirty="0" smtClean="0"/>
              <a:t>Important </a:t>
            </a:r>
            <a:r>
              <a:rPr lang="en-US" sz="1800" dirty="0" smtClean="0"/>
              <a:t>for high quality research</a:t>
            </a:r>
          </a:p>
          <a:p>
            <a:r>
              <a:rPr lang="en-US" sz="1800" dirty="0" smtClean="0"/>
              <a:t>Useful for improving data </a:t>
            </a:r>
            <a:r>
              <a:rPr lang="mr-IN" sz="1800" dirty="0" smtClean="0"/>
              <a:t>–</a:t>
            </a:r>
            <a:r>
              <a:rPr lang="en-US" sz="1800" dirty="0" smtClean="0"/>
              <a:t> fixing stations, etc</a:t>
            </a:r>
            <a:r>
              <a:rPr lang="en-US" sz="1800" dirty="0" smtClean="0"/>
              <a:t>.</a:t>
            </a:r>
          </a:p>
          <a:p>
            <a:endParaRPr lang="en-US" sz="1800" dirty="0"/>
          </a:p>
          <a:p>
            <a:r>
              <a:rPr lang="en-US" sz="1800" dirty="0"/>
              <a:t>Subjective </a:t>
            </a:r>
            <a:r>
              <a:rPr lang="mr-IN" sz="1800" dirty="0"/>
              <a:t>–</a:t>
            </a:r>
            <a:r>
              <a:rPr lang="en-US" sz="1800" dirty="0"/>
              <a:t> bad for you might be good for </a:t>
            </a:r>
            <a:r>
              <a:rPr lang="en-US" sz="1800" dirty="0" smtClean="0"/>
              <a:t>me</a:t>
            </a:r>
          </a:p>
          <a:p>
            <a:pPr lvl="1"/>
            <a:r>
              <a:rPr lang="en-US" dirty="0" smtClean="0"/>
              <a:t>Ex. Is noise good or bad?</a:t>
            </a:r>
            <a:endParaRPr lang="en-US" dirty="0" smtClean="0"/>
          </a:p>
          <a:p>
            <a:endParaRPr lang="en-US" sz="1800" dirty="0"/>
          </a:p>
        </p:txBody>
      </p:sp>
      <p:pic>
        <p:nvPicPr>
          <p:cNvPr id="4" name="Picture 3" descr="mustang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70" y="2038256"/>
            <a:ext cx="3131117" cy="4819744"/>
          </a:xfrm>
          <a:prstGeom prst="rect">
            <a:avLst/>
          </a:prstGeom>
        </p:spPr>
      </p:pic>
    </p:spTree>
    <p:extLst>
      <p:ext uri="{BB962C8B-B14F-4D97-AF65-F5344CB8AC3E}">
        <p14:creationId xmlns:p14="http://schemas.microsoft.com/office/powerpoint/2010/main" val="5901249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DFs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57" y="951366"/>
            <a:ext cx="7913687" cy="5652634"/>
          </a:xfrm>
          <a:prstGeom prst="rect">
            <a:avLst/>
          </a:prstGeom>
        </p:spPr>
      </p:pic>
      <p:sp>
        <p:nvSpPr>
          <p:cNvPr id="5" name="Rectangle 4"/>
          <p:cNvSpPr/>
          <p:nvPr/>
        </p:nvSpPr>
        <p:spPr>
          <a:xfrm>
            <a:off x="357200" y="297587"/>
            <a:ext cx="8405807" cy="646331"/>
          </a:xfrm>
          <a:prstGeom prst="rect">
            <a:avLst/>
          </a:prstGeom>
        </p:spPr>
        <p:txBody>
          <a:bodyPr wrap="square">
            <a:spAutoFit/>
          </a:bodyPr>
          <a:lstStyle/>
          <a:p>
            <a:r>
              <a:rPr lang="en-US" sz="1200" dirty="0"/>
              <a:t>http://</a:t>
            </a:r>
            <a:r>
              <a:rPr lang="en-US" sz="1200" dirty="0" err="1"/>
              <a:t>service.iris.edu</a:t>
            </a:r>
            <a:r>
              <a:rPr lang="en-US" sz="1200" dirty="0"/>
              <a:t>/mustang/noise-</a:t>
            </a:r>
            <a:r>
              <a:rPr lang="en-US" sz="1200" dirty="0" err="1"/>
              <a:t>pdf</a:t>
            </a:r>
            <a:r>
              <a:rPr lang="en-US" sz="1200" dirty="0"/>
              <a:t>/1/</a:t>
            </a:r>
            <a:r>
              <a:rPr lang="en-US" sz="1200" dirty="0" err="1"/>
              <a:t>query?net</a:t>
            </a:r>
            <a:r>
              <a:rPr lang="en-US" sz="1200" dirty="0"/>
              <a:t>=</a:t>
            </a:r>
            <a:r>
              <a:rPr lang="en-US" sz="1200" dirty="0" err="1"/>
              <a:t>IU&amp;sta</a:t>
            </a:r>
            <a:r>
              <a:rPr lang="en-US" sz="1200" dirty="0"/>
              <a:t>=</a:t>
            </a:r>
            <a:r>
              <a:rPr lang="en-US" sz="1200" dirty="0" err="1"/>
              <a:t>ANMO&amp;loc</a:t>
            </a:r>
            <a:r>
              <a:rPr lang="en-US" sz="1200" dirty="0"/>
              <a:t>=00&amp;cha=</a:t>
            </a:r>
            <a:r>
              <a:rPr lang="en-US" sz="1200" dirty="0" err="1"/>
              <a:t>BHZ&amp;quality</a:t>
            </a:r>
            <a:r>
              <a:rPr lang="en-US" sz="1200" dirty="0"/>
              <a:t>=</a:t>
            </a:r>
            <a:r>
              <a:rPr lang="en-US" sz="1200" dirty="0" err="1"/>
              <a:t>M&amp;starttime</a:t>
            </a:r>
            <a:r>
              <a:rPr lang="en-US" sz="1200" dirty="0"/>
              <a:t>=2010-01-01&amp;endtime=2017-10-01&amp;format=</a:t>
            </a:r>
            <a:r>
              <a:rPr lang="en-US" sz="1200" dirty="0" err="1"/>
              <a:t>plot&amp;plot.interpolation</a:t>
            </a:r>
            <a:r>
              <a:rPr lang="en-US" sz="1200" dirty="0"/>
              <a:t>=</a:t>
            </a:r>
            <a:r>
              <a:rPr lang="en-US" sz="1200" dirty="0" err="1"/>
              <a:t>bicubic&amp;nodata</a:t>
            </a:r>
            <a:r>
              <a:rPr lang="en-US" sz="1200" dirty="0"/>
              <a:t>=404</a:t>
            </a:r>
          </a:p>
        </p:txBody>
      </p:sp>
    </p:spTree>
    <p:extLst>
      <p:ext uri="{BB962C8B-B14F-4D97-AF65-F5344CB8AC3E}">
        <p14:creationId xmlns:p14="http://schemas.microsoft.com/office/powerpoint/2010/main" val="16093558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PDFs</a:t>
            </a:r>
            <a:endParaRPr lang="en-US" dirty="0"/>
          </a:p>
        </p:txBody>
      </p:sp>
      <p:sp>
        <p:nvSpPr>
          <p:cNvPr id="3" name="Content Placeholder 2"/>
          <p:cNvSpPr>
            <a:spLocks noGrp="1"/>
          </p:cNvSpPr>
          <p:nvPr>
            <p:ph idx="1"/>
          </p:nvPr>
        </p:nvSpPr>
        <p:spPr/>
        <p:txBody>
          <a:bodyPr/>
          <a:lstStyle/>
          <a:p>
            <a:r>
              <a:rPr lang="en-US" dirty="0" smtClean="0"/>
              <a:t>Generate a plot of the PDF for IU.BILL.00.BHZ for 2017-03-01 to 2017-06-01</a:t>
            </a:r>
          </a:p>
          <a:p>
            <a:pPr lvl="1"/>
            <a:r>
              <a:rPr lang="en-US" dirty="0" smtClean="0"/>
              <a:t>Narrow down to determine when the change occurred</a:t>
            </a:r>
          </a:p>
          <a:p>
            <a:r>
              <a:rPr lang="en-US" dirty="0" smtClean="0"/>
              <a:t>Pull up the text version of the PDF </a:t>
            </a:r>
            <a:r>
              <a:rPr lang="mr-IN" dirty="0" smtClean="0"/>
              <a:t>–</a:t>
            </a:r>
            <a:r>
              <a:rPr lang="en-US" dirty="0" smtClean="0"/>
              <a:t> what is each column?</a:t>
            </a:r>
          </a:p>
          <a:p>
            <a:r>
              <a:rPr lang="en-US" dirty="0" smtClean="0"/>
              <a:t>Get the BHZ channels entire IU network for 2017</a:t>
            </a:r>
          </a:p>
          <a:p>
            <a:r>
              <a:rPr lang="en-US" dirty="0" smtClean="0"/>
              <a:t>Get the entire history of IU.ANMO.00.BH1</a:t>
            </a:r>
            <a:endParaRPr lang="en-US" dirty="0"/>
          </a:p>
        </p:txBody>
      </p:sp>
    </p:spTree>
    <p:extLst>
      <p:ext uri="{BB962C8B-B14F-4D97-AF65-F5344CB8AC3E}">
        <p14:creationId xmlns:p14="http://schemas.microsoft.com/office/powerpoint/2010/main" val="24995017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a:t>
            </a:r>
            <a:r>
              <a:rPr lang="mr-IN" dirty="0" smtClean="0"/>
              <a:t>–</a:t>
            </a:r>
            <a:r>
              <a:rPr lang="en-US" dirty="0" smtClean="0"/>
              <a:t> PDF Browser</a:t>
            </a:r>
            <a:endParaRPr lang="en-US" dirty="0"/>
          </a:p>
        </p:txBody>
      </p:sp>
      <p:sp>
        <p:nvSpPr>
          <p:cNvPr id="4" name="TextBox 3"/>
          <p:cNvSpPr txBox="1"/>
          <p:nvPr/>
        </p:nvSpPr>
        <p:spPr>
          <a:xfrm>
            <a:off x="309558" y="2381250"/>
            <a:ext cx="3889375" cy="2585323"/>
          </a:xfrm>
          <a:prstGeom prst="rect">
            <a:avLst/>
          </a:prstGeom>
          <a:noFill/>
        </p:spPr>
        <p:txBody>
          <a:bodyPr wrap="square" rtlCol="0">
            <a:spAutoFit/>
          </a:bodyPr>
          <a:lstStyle/>
          <a:p>
            <a:r>
              <a:rPr lang="en-US" dirty="0" smtClean="0"/>
              <a:t>MUSTANG Metrics can be reached through IRIS web services:</a:t>
            </a:r>
          </a:p>
          <a:p>
            <a:r>
              <a:rPr lang="en-US" dirty="0">
                <a:hlinkClick r:id="rId2"/>
              </a:rPr>
              <a:t>http://</a:t>
            </a:r>
            <a:r>
              <a:rPr lang="en-US" dirty="0" smtClean="0">
                <a:hlinkClick r:id="rId2"/>
              </a:rPr>
              <a:t>service.iris.edu</a:t>
            </a:r>
            <a:endParaRPr lang="en-US" dirty="0" smtClean="0"/>
          </a:p>
          <a:p>
            <a:r>
              <a:rPr lang="en-US" dirty="0">
                <a:hlinkClick r:id="rId3"/>
              </a:rPr>
              <a:t>http://</a:t>
            </a:r>
            <a:r>
              <a:rPr lang="en-US" dirty="0" smtClean="0">
                <a:hlinkClick r:id="rId3"/>
              </a:rPr>
              <a:t>service.iris.edu</a:t>
            </a:r>
            <a:r>
              <a:rPr lang="en-US" dirty="0">
                <a:hlinkClick r:id="rId3"/>
              </a:rPr>
              <a:t>/mustang</a:t>
            </a:r>
            <a:r>
              <a:rPr lang="en-US" dirty="0" smtClean="0">
                <a:hlinkClick r:id="rId3"/>
              </a:rPr>
              <a:t>/</a:t>
            </a:r>
            <a:endParaRPr lang="en-US" dirty="0" smtClean="0"/>
          </a:p>
          <a:p>
            <a:endParaRPr lang="en-US" dirty="0"/>
          </a:p>
          <a:p>
            <a:r>
              <a:rPr lang="en-US" dirty="0" smtClean="0"/>
              <a:t>Each service provides access</a:t>
            </a:r>
            <a:r>
              <a:rPr lang="en-US" dirty="0"/>
              <a:t> </a:t>
            </a:r>
            <a:r>
              <a:rPr lang="en-US" dirty="0" smtClean="0"/>
              <a:t>to some facet of our metrics catalog</a:t>
            </a:r>
          </a:p>
        </p:txBody>
      </p:sp>
      <p:pic>
        <p:nvPicPr>
          <p:cNvPr id="5" name="Picture 4" descr="Screen Shot 2017-09-26 at 10.02.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896" y="2373315"/>
            <a:ext cx="4841530" cy="3635375"/>
          </a:xfrm>
          <a:prstGeom prst="rect">
            <a:avLst/>
          </a:prstGeom>
        </p:spPr>
      </p:pic>
      <p:sp>
        <p:nvSpPr>
          <p:cNvPr id="7" name="Rectangle 6"/>
          <p:cNvSpPr/>
          <p:nvPr/>
        </p:nvSpPr>
        <p:spPr>
          <a:xfrm>
            <a:off x="4156896" y="4246562"/>
            <a:ext cx="772292" cy="214313"/>
          </a:xfrm>
          <a:prstGeom prst="rect">
            <a:avLst/>
          </a:prstGeom>
          <a:noFill/>
          <a:ln w="38100" cmpd="sng">
            <a:solidFill>
              <a:srgbClr val="294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538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068" y="422960"/>
            <a:ext cx="6707188" cy="369332"/>
          </a:xfrm>
          <a:prstGeom prst="rect">
            <a:avLst/>
          </a:prstGeom>
        </p:spPr>
        <p:txBody>
          <a:bodyPr wrap="square">
            <a:spAutoFit/>
          </a:bodyPr>
          <a:lstStyle/>
          <a:p>
            <a:r>
              <a:rPr lang="en-US" dirty="0"/>
              <a:t>http://</a:t>
            </a:r>
            <a:r>
              <a:rPr lang="en-US" dirty="0" err="1"/>
              <a:t>service.iris.edu</a:t>
            </a:r>
            <a:r>
              <a:rPr lang="en-US" dirty="0"/>
              <a:t>/mustang/noise-</a:t>
            </a:r>
            <a:r>
              <a:rPr lang="en-US" dirty="0" err="1"/>
              <a:t>pdf</a:t>
            </a:r>
            <a:r>
              <a:rPr lang="en-US" dirty="0"/>
              <a:t>-browser/1/</a:t>
            </a:r>
          </a:p>
        </p:txBody>
      </p:sp>
      <p:pic>
        <p:nvPicPr>
          <p:cNvPr id="6" name="Picture 5" descr="PDFBrows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688" y="1174750"/>
            <a:ext cx="8005413" cy="3471298"/>
          </a:xfrm>
          <a:prstGeom prst="rect">
            <a:avLst/>
          </a:prstGeom>
        </p:spPr>
      </p:pic>
      <p:sp>
        <p:nvSpPr>
          <p:cNvPr id="2" name="Rectangle 1"/>
          <p:cNvSpPr/>
          <p:nvPr/>
        </p:nvSpPr>
        <p:spPr>
          <a:xfrm>
            <a:off x="881062" y="4748897"/>
            <a:ext cx="7191375" cy="738664"/>
          </a:xfrm>
          <a:prstGeom prst="rect">
            <a:avLst/>
          </a:prstGeom>
        </p:spPr>
        <p:txBody>
          <a:bodyPr wrap="square">
            <a:spAutoFit/>
          </a:bodyPr>
          <a:lstStyle/>
          <a:p>
            <a:pPr marL="285750" indent="-285750">
              <a:buFont typeface="Arial"/>
              <a:buChar char="•"/>
            </a:pPr>
            <a:r>
              <a:rPr lang="en-US" sz="1400" dirty="0"/>
              <a:t>http://</a:t>
            </a:r>
            <a:r>
              <a:rPr lang="en-US" sz="1400" dirty="0" err="1"/>
              <a:t>service.iris.edu</a:t>
            </a:r>
            <a:r>
              <a:rPr lang="en-US" sz="1400" dirty="0"/>
              <a:t>/mustang/noise-</a:t>
            </a:r>
            <a:r>
              <a:rPr lang="en-US" sz="1400" dirty="0" err="1"/>
              <a:t>pdf</a:t>
            </a:r>
            <a:r>
              <a:rPr lang="en-US" sz="1400" dirty="0"/>
              <a:t>-browser/1/gallery</a:t>
            </a:r>
            <a:r>
              <a:rPr lang="en-US" sz="1400" dirty="0" smtClean="0"/>
              <a:t>?</a:t>
            </a:r>
          </a:p>
          <a:p>
            <a:pPr marL="285750" indent="-285750">
              <a:buFont typeface="Arial"/>
              <a:buChar char="•"/>
            </a:pPr>
            <a:r>
              <a:rPr lang="en-US" sz="1400" dirty="0"/>
              <a:t>http://</a:t>
            </a:r>
            <a:r>
              <a:rPr lang="en-US" sz="1400" dirty="0" err="1"/>
              <a:t>service.iris.edu</a:t>
            </a:r>
            <a:r>
              <a:rPr lang="en-US" sz="1400" dirty="0"/>
              <a:t>/mustang/noise-</a:t>
            </a:r>
            <a:r>
              <a:rPr lang="en-US" sz="1400" dirty="0" err="1"/>
              <a:t>pdf</a:t>
            </a:r>
            <a:r>
              <a:rPr lang="en-US" sz="1400" dirty="0"/>
              <a:t>-browser/1/breakout</a:t>
            </a:r>
            <a:r>
              <a:rPr lang="en-US" sz="1400" dirty="0" smtClean="0"/>
              <a:t>?</a:t>
            </a:r>
          </a:p>
          <a:p>
            <a:pPr marL="285750" indent="-285750">
              <a:buFont typeface="Arial"/>
              <a:buChar char="•"/>
            </a:pPr>
            <a:r>
              <a:rPr lang="en-US" sz="1400" dirty="0"/>
              <a:t>http://</a:t>
            </a:r>
            <a:r>
              <a:rPr lang="en-US" sz="1400" dirty="0" err="1"/>
              <a:t>service.iris.edu</a:t>
            </a:r>
            <a:r>
              <a:rPr lang="en-US" sz="1400" dirty="0"/>
              <a:t>/mustang/noise-</a:t>
            </a:r>
            <a:r>
              <a:rPr lang="en-US" sz="1400" dirty="0" err="1"/>
              <a:t>pdf</a:t>
            </a:r>
            <a:r>
              <a:rPr lang="en-US" sz="1400" dirty="0"/>
              <a:t>-browser/1/summary?</a:t>
            </a:r>
          </a:p>
        </p:txBody>
      </p:sp>
      <p:pic>
        <p:nvPicPr>
          <p:cNvPr id="3" name="Picture 2" descr="PDFBrowse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60" y="236920"/>
            <a:ext cx="8117101" cy="6414703"/>
          </a:xfrm>
          <a:prstGeom prst="rect">
            <a:avLst/>
          </a:prstGeom>
        </p:spPr>
      </p:pic>
    </p:spTree>
    <p:extLst>
      <p:ext uri="{BB962C8B-B14F-4D97-AF65-F5344CB8AC3E}">
        <p14:creationId xmlns:p14="http://schemas.microsoft.com/office/powerpoint/2010/main" val="2388207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6415937"/>
            <a:ext cx="9144000" cy="442063"/>
          </a:xfrm>
          <a:prstGeom prst="rect">
            <a:avLst/>
          </a:prstGeom>
          <a:solidFill>
            <a:schemeClr val="bg1"/>
          </a:solidFill>
          <a:ln>
            <a:solidFill>
              <a:schemeClr val="bg1"/>
            </a:solid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7" name="Rectangle 6"/>
          <p:cNvSpPr/>
          <p:nvPr/>
        </p:nvSpPr>
        <p:spPr>
          <a:xfrm>
            <a:off x="1" y="0"/>
            <a:ext cx="9144000" cy="442063"/>
          </a:xfrm>
          <a:prstGeom prst="rect">
            <a:avLst/>
          </a:prstGeom>
          <a:solidFill>
            <a:schemeClr val="bg1"/>
          </a:solidFill>
          <a:ln>
            <a:solidFill>
              <a:schemeClr val="bg1"/>
            </a:solid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pic>
        <p:nvPicPr>
          <p:cNvPr id="4" name="Picture 3" descr="PDFBrowser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343" y="0"/>
            <a:ext cx="6422348"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343" y="0"/>
            <a:ext cx="6422348" cy="6857999"/>
          </a:xfrm>
          <a:prstGeom prst="rect">
            <a:avLst/>
          </a:prstGeom>
        </p:spPr>
      </p:pic>
      <p:pic>
        <p:nvPicPr>
          <p:cNvPr id="6" name="Picture 5" descr="PDFBrowser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343" y="0"/>
            <a:ext cx="6422348" cy="6858000"/>
          </a:xfrm>
          <a:prstGeom prst="rect">
            <a:avLst/>
          </a:prstGeom>
        </p:spPr>
      </p:pic>
      <p:sp>
        <p:nvSpPr>
          <p:cNvPr id="3" name="TextBox 2"/>
          <p:cNvSpPr txBox="1"/>
          <p:nvPr/>
        </p:nvSpPr>
        <p:spPr>
          <a:xfrm>
            <a:off x="76200" y="2578323"/>
            <a:ext cx="2260600" cy="1107996"/>
          </a:xfrm>
          <a:prstGeom prst="rect">
            <a:avLst/>
          </a:prstGeom>
          <a:noFill/>
        </p:spPr>
        <p:txBody>
          <a:bodyPr wrap="square" rtlCol="0">
            <a:spAutoFit/>
          </a:bodyPr>
          <a:lstStyle/>
          <a:p>
            <a:r>
              <a:rPr lang="en-US" sz="1400" dirty="0" smtClean="0"/>
              <a:t>Breakout view </a:t>
            </a:r>
            <a:r>
              <a:rPr lang="mr-IN" sz="1400" dirty="0" smtClean="0"/>
              <a:t>–</a:t>
            </a:r>
            <a:r>
              <a:rPr lang="en-US" sz="1400" dirty="0" smtClean="0"/>
              <a:t> total at top with components below </a:t>
            </a:r>
          </a:p>
          <a:p>
            <a:pPr marL="285750" indent="-285750">
              <a:buFont typeface="Arial"/>
              <a:buChar char="•"/>
            </a:pPr>
            <a:r>
              <a:rPr lang="en-US" sz="1200" dirty="0" smtClean="0"/>
              <a:t>Year or month on top</a:t>
            </a:r>
          </a:p>
          <a:p>
            <a:pPr marL="285750" indent="-285750">
              <a:buFont typeface="Arial"/>
              <a:buChar char="•"/>
            </a:pPr>
            <a:r>
              <a:rPr lang="en-US" sz="1200" dirty="0" smtClean="0"/>
              <a:t>Month or day below</a:t>
            </a:r>
            <a:endParaRPr lang="en-US" sz="1200" dirty="0"/>
          </a:p>
        </p:txBody>
      </p:sp>
      <p:sp>
        <p:nvSpPr>
          <p:cNvPr id="9" name="TextBox 8"/>
          <p:cNvSpPr txBox="1"/>
          <p:nvPr/>
        </p:nvSpPr>
        <p:spPr>
          <a:xfrm>
            <a:off x="76200" y="1237156"/>
            <a:ext cx="2260600" cy="523220"/>
          </a:xfrm>
          <a:prstGeom prst="rect">
            <a:avLst/>
          </a:prstGeom>
          <a:noFill/>
        </p:spPr>
        <p:txBody>
          <a:bodyPr wrap="square" rtlCol="0">
            <a:spAutoFit/>
          </a:bodyPr>
          <a:lstStyle/>
          <a:p>
            <a:r>
              <a:rPr lang="en-US" sz="1400" dirty="0" smtClean="0"/>
              <a:t>Gallery view </a:t>
            </a:r>
            <a:r>
              <a:rPr lang="mr-IN" sz="1400" dirty="0" smtClean="0"/>
              <a:t>–</a:t>
            </a:r>
            <a:r>
              <a:rPr lang="en-US" sz="1400" dirty="0" smtClean="0"/>
              <a:t> monthly or yearly views</a:t>
            </a:r>
            <a:endParaRPr lang="en-US" sz="1400" dirty="0"/>
          </a:p>
        </p:txBody>
      </p:sp>
      <p:sp>
        <p:nvSpPr>
          <p:cNvPr id="10" name="TextBox 9"/>
          <p:cNvSpPr txBox="1"/>
          <p:nvPr/>
        </p:nvSpPr>
        <p:spPr>
          <a:xfrm>
            <a:off x="76200" y="4504266"/>
            <a:ext cx="2260600" cy="738664"/>
          </a:xfrm>
          <a:prstGeom prst="rect">
            <a:avLst/>
          </a:prstGeom>
          <a:noFill/>
        </p:spPr>
        <p:txBody>
          <a:bodyPr wrap="square" rtlCol="0">
            <a:spAutoFit/>
          </a:bodyPr>
          <a:lstStyle/>
          <a:p>
            <a:r>
              <a:rPr lang="en-US" sz="1400" dirty="0" smtClean="0"/>
              <a:t>Summary view </a:t>
            </a:r>
            <a:r>
              <a:rPr lang="mr-IN" sz="1400" dirty="0" smtClean="0"/>
              <a:t>–</a:t>
            </a:r>
            <a:r>
              <a:rPr lang="en-US" sz="1400" dirty="0" smtClean="0"/>
              <a:t> listing of start and end of PDF availability for each </a:t>
            </a:r>
            <a:r>
              <a:rPr lang="en-US" sz="1400" dirty="0" err="1" smtClean="0"/>
              <a:t>sncl</a:t>
            </a:r>
            <a:endParaRPr lang="en-US" sz="1400" dirty="0"/>
          </a:p>
        </p:txBody>
      </p:sp>
    </p:spTree>
    <p:extLst>
      <p:ext uri="{BB962C8B-B14F-4D97-AF65-F5344CB8AC3E}">
        <p14:creationId xmlns:p14="http://schemas.microsoft.com/office/powerpoint/2010/main" val="3081979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PDF Browser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Look through the Service interface page at the various usages</a:t>
            </a:r>
          </a:p>
          <a:p>
            <a:r>
              <a:rPr lang="en-US" dirty="0" smtClean="0"/>
              <a:t>/gallery: </a:t>
            </a:r>
            <a:r>
              <a:rPr lang="en-US" dirty="0"/>
              <a:t>Get the BHZ channels entire IU network for </a:t>
            </a:r>
            <a:r>
              <a:rPr lang="en-US" dirty="0" smtClean="0"/>
              <a:t>2017, by month</a:t>
            </a:r>
            <a:endParaRPr lang="en-US" dirty="0"/>
          </a:p>
          <a:p>
            <a:r>
              <a:rPr lang="en-US" dirty="0" smtClean="0"/>
              <a:t>/breakout: From the previous page, click on IU.BILL.00.BHZ Apr 2017</a:t>
            </a:r>
          </a:p>
          <a:p>
            <a:pPr lvl="1"/>
            <a:r>
              <a:rPr lang="en-US" dirty="0" smtClean="0"/>
              <a:t>Explore looking at the previous/next month</a:t>
            </a:r>
          </a:p>
          <a:p>
            <a:pPr lvl="1"/>
            <a:r>
              <a:rPr lang="en-US" dirty="0" smtClean="0"/>
              <a:t>Find the day that the channel went bad in April 2017</a:t>
            </a:r>
          </a:p>
          <a:p>
            <a:r>
              <a:rPr lang="en-US" dirty="0" smtClean="0"/>
              <a:t>/summary: from the Service interface page, click on a summary view example.</a:t>
            </a:r>
          </a:p>
          <a:p>
            <a:pPr lvl="1"/>
            <a:r>
              <a:rPr lang="en-US" dirty="0" smtClean="0"/>
              <a:t>What is each column?</a:t>
            </a:r>
          </a:p>
          <a:p>
            <a:pPr lvl="1"/>
            <a:r>
              <a:rPr lang="en-US" dirty="0" smtClean="0"/>
              <a:t>Click on a target </a:t>
            </a:r>
            <a:r>
              <a:rPr lang="mr-IN" dirty="0" smtClean="0"/>
              <a:t>–</a:t>
            </a:r>
            <a:r>
              <a:rPr lang="en-US" dirty="0" smtClean="0"/>
              <a:t> takes you to the breakout page for that SNCL</a:t>
            </a:r>
            <a:endParaRPr lang="en-US" dirty="0"/>
          </a:p>
        </p:txBody>
      </p:sp>
    </p:spTree>
    <p:extLst>
      <p:ext uri="{BB962C8B-B14F-4D97-AF65-F5344CB8AC3E}">
        <p14:creationId xmlns:p14="http://schemas.microsoft.com/office/powerpoint/2010/main" val="42649908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p:txBody>
          <a:bodyPr>
            <a:normAutofit/>
          </a:bodyPr>
          <a:lstStyle/>
          <a:p>
            <a:r>
              <a:rPr lang="en-US" dirty="0">
                <a:hlinkClick r:id="rId2"/>
              </a:rPr>
              <a:t>http://ds.iris.edu/ds/nodes/dmc/tutorials/getting-started-with-mustang</a:t>
            </a:r>
            <a:r>
              <a:rPr lang="en-US" dirty="0" smtClean="0">
                <a:hlinkClick r:id="rId2"/>
              </a:rPr>
              <a:t>/</a:t>
            </a:r>
            <a:endParaRPr lang="en-US" dirty="0" smtClean="0"/>
          </a:p>
          <a:p>
            <a:r>
              <a:rPr lang="en-US" dirty="0">
                <a:hlinkClick r:id="rId3"/>
              </a:rPr>
              <a:t>http://ds.iris.edu/ds/nodes/dmc/tutorials/seismic-data-quality-assurance-using-iris-mustang-metrics</a:t>
            </a:r>
            <a:r>
              <a:rPr lang="en-US" dirty="0" smtClean="0">
                <a:hlinkClick r:id="rId3"/>
              </a:rPr>
              <a:t>/</a:t>
            </a:r>
            <a:endParaRPr lang="en-US" dirty="0" smtClean="0"/>
          </a:p>
          <a:p>
            <a:r>
              <a:rPr lang="en-US" dirty="0" smtClean="0"/>
              <a:t>Playing around the with URL builder, Service Interface, and Help pages</a:t>
            </a:r>
          </a:p>
          <a:p>
            <a:r>
              <a:rPr lang="en-US" dirty="0" smtClean="0"/>
              <a:t>Upcoming: Research </a:t>
            </a:r>
            <a:r>
              <a:rPr lang="en-US" dirty="0"/>
              <a:t>Ready Data Sets (RRDS)</a:t>
            </a:r>
          </a:p>
          <a:p>
            <a:pPr lvl="1"/>
            <a:r>
              <a:rPr lang="en-US" dirty="0"/>
              <a:t>Allows users to filter requests for data based upon quality assurance metrics</a:t>
            </a:r>
          </a:p>
          <a:p>
            <a:endParaRPr lang="en-US" dirty="0"/>
          </a:p>
        </p:txBody>
      </p:sp>
    </p:spTree>
    <p:extLst>
      <p:ext uri="{BB962C8B-B14F-4D97-AF65-F5344CB8AC3E}">
        <p14:creationId xmlns:p14="http://schemas.microsoft.com/office/powerpoint/2010/main" val="21167451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Assurance Using MUSTANG</a:t>
            </a:r>
            <a:endParaRPr lang="en-US" dirty="0"/>
          </a:p>
        </p:txBody>
      </p:sp>
      <p:sp>
        <p:nvSpPr>
          <p:cNvPr id="3" name="Rectangle 2"/>
          <p:cNvSpPr/>
          <p:nvPr/>
        </p:nvSpPr>
        <p:spPr>
          <a:xfrm>
            <a:off x="601133" y="2244239"/>
            <a:ext cx="8233305" cy="3785652"/>
          </a:xfrm>
          <a:prstGeom prst="rect">
            <a:avLst/>
          </a:prstGeom>
        </p:spPr>
        <p:txBody>
          <a:bodyPr wrap="square">
            <a:spAutoFit/>
          </a:bodyPr>
          <a:lstStyle/>
          <a:p>
            <a:r>
              <a:rPr lang="en-US" dirty="0"/>
              <a:t>What is MUSTANG</a:t>
            </a:r>
          </a:p>
          <a:p>
            <a:pPr marL="285750" indent="-285750">
              <a:buFont typeface="Arial"/>
              <a:buChar char="•"/>
            </a:pPr>
            <a:r>
              <a:rPr lang="en-US" dirty="0"/>
              <a:t>MUSTANG is an automated data quality assurance system that stores measurements of seismic data quality for the entire IRIS archive and makes them available to the community through standard web services.</a:t>
            </a:r>
          </a:p>
          <a:p>
            <a:pPr marL="285750" indent="-285750">
              <a:buFont typeface="Arial"/>
              <a:buChar char="•"/>
            </a:pPr>
            <a:endParaRPr lang="en-US" sz="1400" dirty="0"/>
          </a:p>
          <a:p>
            <a:pPr marL="285750" indent="-285750">
              <a:buFont typeface="Arial"/>
              <a:buChar char="•"/>
            </a:pPr>
            <a:r>
              <a:rPr lang="en-US" dirty="0"/>
              <a:t>Currently, </a:t>
            </a:r>
            <a:r>
              <a:rPr lang="en-US" dirty="0" smtClean="0"/>
              <a:t>46 </a:t>
            </a:r>
            <a:r>
              <a:rPr lang="en-US" dirty="0"/>
              <a:t>metrics are calculated.</a:t>
            </a:r>
          </a:p>
          <a:p>
            <a:pPr marL="285750" indent="-285750">
              <a:buFont typeface="Arial"/>
              <a:buChar char="•"/>
            </a:pPr>
            <a:endParaRPr lang="en-US" sz="1400" dirty="0"/>
          </a:p>
          <a:p>
            <a:pPr marL="285750" indent="-285750">
              <a:buFont typeface="Arial"/>
              <a:buChar char="•"/>
            </a:pPr>
            <a:r>
              <a:rPr lang="en-US" dirty="0"/>
              <a:t>The system is modular; new metrics can be added readily.</a:t>
            </a:r>
          </a:p>
          <a:p>
            <a:pPr marL="285750" indent="-285750">
              <a:buFont typeface="Arial"/>
              <a:buChar char="•"/>
            </a:pPr>
            <a:endParaRPr lang="en-US" sz="1400" dirty="0"/>
          </a:p>
          <a:p>
            <a:pPr marL="285750" indent="-285750">
              <a:buFont typeface="Arial"/>
              <a:buChar char="•"/>
            </a:pPr>
            <a:r>
              <a:rPr lang="en-US" dirty="0"/>
              <a:t>MUSTANG </a:t>
            </a:r>
            <a:r>
              <a:rPr lang="en-US" dirty="0" smtClean="0"/>
              <a:t>has </a:t>
            </a:r>
            <a:r>
              <a:rPr lang="en-US" dirty="0"/>
              <a:t>the capability to automatically update metrics values when the </a:t>
            </a:r>
            <a:r>
              <a:rPr lang="en-US" dirty="0" smtClean="0"/>
              <a:t>data or metadata changes, and in the future, when </a:t>
            </a:r>
            <a:r>
              <a:rPr lang="en-US" dirty="0"/>
              <a:t>metrics algorithm changes.</a:t>
            </a:r>
          </a:p>
          <a:p>
            <a:endParaRPr lang="en-US" dirty="0"/>
          </a:p>
        </p:txBody>
      </p:sp>
    </p:spTree>
    <p:extLst>
      <p:ext uri="{BB962C8B-B14F-4D97-AF65-F5344CB8AC3E}">
        <p14:creationId xmlns:p14="http://schemas.microsoft.com/office/powerpoint/2010/main" val="16017346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622"/>
            <a:ext cx="8913813" cy="914400"/>
          </a:xfrm>
        </p:spPr>
        <p:txBody>
          <a:bodyPr>
            <a:normAutofit fontScale="90000"/>
          </a:bodyPr>
          <a:lstStyle/>
          <a:p>
            <a:r>
              <a:rPr lang="en-US" dirty="0" smtClean="0"/>
              <a:t>MUSTANG: </a:t>
            </a:r>
            <a:br>
              <a:rPr lang="en-US" dirty="0" smtClean="0"/>
            </a:br>
            <a:r>
              <a:rPr lang="en-US" dirty="0" smtClean="0"/>
              <a:t>Quality Assurance System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690" y="1600200"/>
            <a:ext cx="5933717" cy="3191805"/>
          </a:xfrm>
          <a:prstGeom prst="rect">
            <a:avLst/>
          </a:prstGeom>
          <a:solidFill>
            <a:schemeClr val="tx1">
              <a:lumMod val="85000"/>
            </a:schemeClr>
          </a:solidFill>
        </p:spPr>
      </p:pic>
    </p:spTree>
    <p:extLst>
      <p:ext uri="{BB962C8B-B14F-4D97-AF65-F5344CB8AC3E}">
        <p14:creationId xmlns:p14="http://schemas.microsoft.com/office/powerpoint/2010/main" val="299693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IRIS DMC:</a:t>
            </a:r>
            <a:br>
              <a:rPr lang="en-US" dirty="0" smtClean="0"/>
            </a:br>
            <a:r>
              <a:rPr lang="en-US" dirty="0" smtClean="0"/>
              <a:t>Enhanced Quality Assurance</a:t>
            </a:r>
            <a:endParaRPr lang="en-US" dirty="0"/>
          </a:p>
        </p:txBody>
      </p:sp>
      <p:pic>
        <p:nvPicPr>
          <p:cNvPr id="3" name="Picture 2"/>
          <p:cNvPicPr>
            <a:picLocks noChangeAspect="1"/>
          </p:cNvPicPr>
          <p:nvPr/>
        </p:nvPicPr>
        <p:blipFill rotWithShape="1">
          <a:blip r:embed="rId2"/>
          <a:srcRect b="3193"/>
          <a:stretch/>
        </p:blipFill>
        <p:spPr>
          <a:xfrm>
            <a:off x="333305" y="2330583"/>
            <a:ext cx="3530869" cy="685668"/>
          </a:xfrm>
          <a:prstGeom prst="rect">
            <a:avLst/>
          </a:prstGeom>
        </p:spPr>
      </p:pic>
      <p:sp>
        <p:nvSpPr>
          <p:cNvPr id="5" name="TextBox 4"/>
          <p:cNvSpPr txBox="1"/>
          <p:nvPr/>
        </p:nvSpPr>
        <p:spPr>
          <a:xfrm>
            <a:off x="3864174" y="2238375"/>
            <a:ext cx="1342826" cy="923330"/>
          </a:xfrm>
          <a:prstGeom prst="rect">
            <a:avLst/>
          </a:prstGeom>
          <a:solidFill>
            <a:schemeClr val="accent1">
              <a:lumMod val="60000"/>
              <a:lumOff val="40000"/>
            </a:schemeClr>
          </a:solidFill>
          <a:ln>
            <a:solidFill>
              <a:srgbClr val="294171"/>
            </a:solidFill>
          </a:ln>
        </p:spPr>
        <p:txBody>
          <a:bodyPr wrap="square" rtlCol="0">
            <a:spAutoFit/>
          </a:bodyPr>
          <a:lstStyle/>
          <a:p>
            <a:endParaRPr lang="en-US" dirty="0" smtClean="0"/>
          </a:p>
          <a:p>
            <a:r>
              <a:rPr lang="en-US" dirty="0" smtClean="0">
                <a:solidFill>
                  <a:schemeClr val="bg1"/>
                </a:solidFill>
              </a:rPr>
              <a:t>MUSTANG</a:t>
            </a:r>
          </a:p>
          <a:p>
            <a:r>
              <a:rPr lang="en-US" dirty="0" smtClean="0"/>
              <a:t> </a:t>
            </a:r>
            <a:endParaRPr lang="en-US" dirty="0"/>
          </a:p>
        </p:txBody>
      </p:sp>
      <p:sp>
        <p:nvSpPr>
          <p:cNvPr id="4" name="TextBox 3"/>
          <p:cNvSpPr txBox="1"/>
          <p:nvPr/>
        </p:nvSpPr>
        <p:spPr>
          <a:xfrm>
            <a:off x="2889264" y="3595695"/>
            <a:ext cx="3302000" cy="1077218"/>
          </a:xfrm>
          <a:prstGeom prst="rect">
            <a:avLst/>
          </a:prstGeom>
          <a:noFill/>
        </p:spPr>
        <p:txBody>
          <a:bodyPr wrap="square" rtlCol="0">
            <a:spAutoFit/>
          </a:bodyPr>
          <a:lstStyle/>
          <a:p>
            <a:pPr algn="ctr"/>
            <a:r>
              <a:rPr lang="en-US" sz="1600" dirty="0" smtClean="0"/>
              <a:t>MUSTANG Measurements</a:t>
            </a:r>
          </a:p>
          <a:p>
            <a:pPr algn="ctr"/>
            <a:r>
              <a:rPr lang="en-US" sz="1600" dirty="0" smtClean="0"/>
              <a:t>gaps, overlaps, completeness, signal-to-noise, </a:t>
            </a:r>
            <a:r>
              <a:rPr lang="en-US" sz="1600" dirty="0" err="1" smtClean="0"/>
              <a:t>psd</a:t>
            </a:r>
            <a:r>
              <a:rPr lang="en-US" sz="1600" dirty="0" smtClean="0"/>
              <a:t>, </a:t>
            </a:r>
            <a:r>
              <a:rPr lang="en-US" sz="1600" dirty="0" err="1" smtClean="0"/>
              <a:t>pdf</a:t>
            </a:r>
            <a:r>
              <a:rPr lang="en-US" sz="1600" dirty="0" smtClean="0"/>
              <a:t>, </a:t>
            </a:r>
            <a:r>
              <a:rPr lang="en-US" sz="1600" dirty="0" err="1" smtClean="0"/>
              <a:t>etc</a:t>
            </a:r>
            <a:r>
              <a:rPr lang="en-US" sz="1600" dirty="0" smtClean="0"/>
              <a:t> (46 metrics)</a:t>
            </a:r>
            <a:endParaRPr lang="en-US" sz="1600" dirty="0"/>
          </a:p>
        </p:txBody>
      </p:sp>
      <p:cxnSp>
        <p:nvCxnSpPr>
          <p:cNvPr id="7" name="Straight Arrow Connector 6"/>
          <p:cNvCxnSpPr>
            <a:stCxn id="5" idx="2"/>
            <a:endCxn id="4" idx="0"/>
          </p:cNvCxnSpPr>
          <p:nvPr/>
        </p:nvCxnSpPr>
        <p:spPr>
          <a:xfrm>
            <a:off x="4535587" y="3161705"/>
            <a:ext cx="4677" cy="433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7272" y="4907784"/>
            <a:ext cx="1464172" cy="655475"/>
          </a:xfrm>
          <a:prstGeom prst="rect">
            <a:avLst/>
          </a:prstGeom>
          <a:noFill/>
          <a:ln>
            <a:solidFill>
              <a:srgbClr val="294171"/>
            </a:solidFill>
          </a:ln>
        </p:spPr>
        <p:txBody>
          <a:bodyPr wrap="square" rtlCol="0">
            <a:spAutoFit/>
          </a:bodyPr>
          <a:lstStyle/>
          <a:p>
            <a:r>
              <a:rPr lang="en-US" dirty="0" err="1" smtClean="0"/>
              <a:t>PostgreSLQ</a:t>
            </a:r>
            <a:endParaRPr lang="en-US" dirty="0" smtClean="0"/>
          </a:p>
          <a:p>
            <a:pPr algn="ctr"/>
            <a:r>
              <a:rPr lang="en-US" dirty="0" smtClean="0"/>
              <a:t>Database</a:t>
            </a:r>
          </a:p>
        </p:txBody>
      </p:sp>
      <p:cxnSp>
        <p:nvCxnSpPr>
          <p:cNvPr id="9" name="Elbow Connector 8"/>
          <p:cNvCxnSpPr>
            <a:stCxn id="4" idx="1"/>
            <a:endCxn id="6" idx="0"/>
          </p:cNvCxnSpPr>
          <p:nvPr/>
        </p:nvCxnSpPr>
        <p:spPr>
          <a:xfrm rot="10800000" flipV="1">
            <a:off x="1209358" y="4134304"/>
            <a:ext cx="1679906" cy="77348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7272" y="5929713"/>
            <a:ext cx="1464172" cy="369332"/>
          </a:xfrm>
          <a:prstGeom prst="rect">
            <a:avLst/>
          </a:prstGeom>
          <a:noFill/>
        </p:spPr>
        <p:txBody>
          <a:bodyPr wrap="square" rtlCol="0">
            <a:spAutoFit/>
          </a:bodyPr>
          <a:lstStyle/>
          <a:p>
            <a:pPr algn="ctr"/>
            <a:r>
              <a:rPr lang="en-US" dirty="0" smtClean="0"/>
              <a:t>Public</a:t>
            </a:r>
            <a:endParaRPr lang="en-US" dirty="0"/>
          </a:p>
        </p:txBody>
      </p:sp>
      <p:cxnSp>
        <p:nvCxnSpPr>
          <p:cNvPr id="12" name="Straight Arrow Connector 11"/>
          <p:cNvCxnSpPr>
            <a:stCxn id="6" idx="2"/>
            <a:endCxn id="10" idx="0"/>
          </p:cNvCxnSpPr>
          <p:nvPr/>
        </p:nvCxnSpPr>
        <p:spPr>
          <a:xfrm>
            <a:off x="1209358" y="5563259"/>
            <a:ext cx="0" cy="366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658525" y="4912356"/>
            <a:ext cx="1763478" cy="646331"/>
          </a:xfrm>
          <a:prstGeom prst="rect">
            <a:avLst/>
          </a:prstGeom>
          <a:noFill/>
        </p:spPr>
        <p:txBody>
          <a:bodyPr wrap="square" rtlCol="0">
            <a:spAutoFit/>
          </a:bodyPr>
          <a:lstStyle/>
          <a:p>
            <a:pPr algn="ctr"/>
            <a:r>
              <a:rPr lang="en-US" dirty="0" smtClean="0"/>
              <a:t>Data Quality Analyst (me)</a:t>
            </a:r>
            <a:endParaRPr lang="en-US" dirty="0"/>
          </a:p>
        </p:txBody>
      </p:sp>
      <p:cxnSp>
        <p:nvCxnSpPr>
          <p:cNvPr id="15" name="Straight Arrow Connector 14"/>
          <p:cNvCxnSpPr>
            <a:stCxn id="6" idx="3"/>
            <a:endCxn id="13" idx="1"/>
          </p:cNvCxnSpPr>
          <p:nvPr/>
        </p:nvCxnSpPr>
        <p:spPr>
          <a:xfrm>
            <a:off x="1941444" y="5235522"/>
            <a:ext cx="171708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528106" y="4635357"/>
            <a:ext cx="1771568" cy="1200329"/>
          </a:xfrm>
          <a:prstGeom prst="rect">
            <a:avLst/>
          </a:prstGeom>
          <a:noFill/>
        </p:spPr>
        <p:txBody>
          <a:bodyPr wrap="square" rtlCol="0">
            <a:spAutoFit/>
          </a:bodyPr>
          <a:lstStyle/>
          <a:p>
            <a:r>
              <a:rPr lang="en-US" dirty="0" smtClean="0"/>
              <a:t>Domestic &amp; non-US Network Operators</a:t>
            </a:r>
            <a:endParaRPr lang="en-US" dirty="0"/>
          </a:p>
        </p:txBody>
      </p:sp>
      <p:cxnSp>
        <p:nvCxnSpPr>
          <p:cNvPr id="19" name="Straight Arrow Connector 18"/>
          <p:cNvCxnSpPr>
            <a:stCxn id="13" idx="3"/>
            <a:endCxn id="17" idx="1"/>
          </p:cNvCxnSpPr>
          <p:nvPr/>
        </p:nvCxnSpPr>
        <p:spPr>
          <a:xfrm>
            <a:off x="5422003" y="5235522"/>
            <a:ext cx="110610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7" idx="0"/>
            <a:endCxn id="4" idx="3"/>
          </p:cNvCxnSpPr>
          <p:nvPr/>
        </p:nvCxnSpPr>
        <p:spPr>
          <a:xfrm rot="16200000" flipV="1">
            <a:off x="6552051" y="3773518"/>
            <a:ext cx="501053" cy="122262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95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4.81481E-6 L 0.52691 4.81481E-6 " pathEditMode="relative" rAng="0" ptsTypes="AA">
                                      <p:cBhvr>
                                        <p:cTn id="10" dur="3000" fill="hold"/>
                                        <p:tgtEl>
                                          <p:spTgt spid="3"/>
                                        </p:tgtEl>
                                        <p:attrNameLst>
                                          <p:attrName>ppt_x</p:attrName>
                                          <p:attrName>ppt_y</p:attrName>
                                        </p:attrNameLst>
                                      </p:cBhvr>
                                      <p:rCtr x="26337" y="0"/>
                                    </p:animMotion>
                                  </p:childTnLst>
                                </p:cTn>
                              </p:par>
                            </p:childTnLst>
                          </p:cTn>
                        </p:par>
                        <p:par>
                          <p:cTn id="11" fill="hold">
                            <p:stCondLst>
                              <p:cond delay="300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200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P spid="10" grpId="0"/>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MUSTANG Metrics</a:t>
            </a:r>
            <a:endParaRPr lang="en-US" dirty="0"/>
          </a:p>
        </p:txBody>
      </p:sp>
      <p:sp>
        <p:nvSpPr>
          <p:cNvPr id="3" name="Text Placeholder 2"/>
          <p:cNvSpPr>
            <a:spLocks noGrp="1"/>
          </p:cNvSpPr>
          <p:nvPr>
            <p:ph type="body" idx="1"/>
          </p:nvPr>
        </p:nvSpPr>
        <p:spPr/>
        <p:txBody>
          <a:bodyPr/>
          <a:lstStyle/>
          <a:p>
            <a:r>
              <a:rPr lang="en-US" dirty="0" smtClean="0"/>
              <a:t>Now that you know what they are, how do you get to them?</a:t>
            </a:r>
            <a:endParaRPr lang="en-US" dirty="0"/>
          </a:p>
        </p:txBody>
      </p:sp>
    </p:spTree>
    <p:extLst>
      <p:ext uri="{BB962C8B-B14F-4D97-AF65-F5344CB8AC3E}">
        <p14:creationId xmlns:p14="http://schemas.microsoft.com/office/powerpoint/2010/main" val="22809622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a:t>
            </a:r>
            <a:endParaRPr lang="en-US" dirty="0"/>
          </a:p>
        </p:txBody>
      </p:sp>
      <p:sp>
        <p:nvSpPr>
          <p:cNvPr id="4" name="TextBox 3"/>
          <p:cNvSpPr txBox="1"/>
          <p:nvPr/>
        </p:nvSpPr>
        <p:spPr>
          <a:xfrm>
            <a:off x="309558" y="2381250"/>
            <a:ext cx="3889375" cy="2585323"/>
          </a:xfrm>
          <a:prstGeom prst="rect">
            <a:avLst/>
          </a:prstGeom>
          <a:noFill/>
        </p:spPr>
        <p:txBody>
          <a:bodyPr wrap="square" rtlCol="0">
            <a:spAutoFit/>
          </a:bodyPr>
          <a:lstStyle/>
          <a:p>
            <a:r>
              <a:rPr lang="en-US" dirty="0" smtClean="0"/>
              <a:t>MUSTANG Metrics can be reached through IRIS web services:</a:t>
            </a:r>
          </a:p>
          <a:p>
            <a:r>
              <a:rPr lang="en-US" dirty="0">
                <a:hlinkClick r:id="rId2"/>
              </a:rPr>
              <a:t>http://</a:t>
            </a:r>
            <a:r>
              <a:rPr lang="en-US" dirty="0" smtClean="0">
                <a:hlinkClick r:id="rId2"/>
              </a:rPr>
              <a:t>service.iris.edu</a:t>
            </a:r>
            <a:endParaRPr lang="en-US" dirty="0" smtClean="0"/>
          </a:p>
          <a:p>
            <a:r>
              <a:rPr lang="en-US" dirty="0">
                <a:hlinkClick r:id="rId3"/>
              </a:rPr>
              <a:t>http://</a:t>
            </a:r>
            <a:r>
              <a:rPr lang="en-US" dirty="0" smtClean="0">
                <a:hlinkClick r:id="rId3"/>
              </a:rPr>
              <a:t>service.iris.edu</a:t>
            </a:r>
            <a:r>
              <a:rPr lang="en-US" dirty="0">
                <a:hlinkClick r:id="rId3"/>
              </a:rPr>
              <a:t>/mustang</a:t>
            </a:r>
            <a:r>
              <a:rPr lang="en-US" dirty="0" smtClean="0">
                <a:hlinkClick r:id="rId3"/>
              </a:rPr>
              <a:t>/</a:t>
            </a:r>
            <a:endParaRPr lang="en-US" dirty="0" smtClean="0"/>
          </a:p>
          <a:p>
            <a:endParaRPr lang="en-US" dirty="0"/>
          </a:p>
          <a:p>
            <a:r>
              <a:rPr lang="en-US" dirty="0" smtClean="0"/>
              <a:t>Each service provides access</a:t>
            </a:r>
            <a:r>
              <a:rPr lang="en-US" dirty="0"/>
              <a:t> </a:t>
            </a:r>
            <a:r>
              <a:rPr lang="en-US" dirty="0" smtClean="0"/>
              <a:t>to some facet of our metrics catalog</a:t>
            </a:r>
          </a:p>
        </p:txBody>
      </p:sp>
      <p:pic>
        <p:nvPicPr>
          <p:cNvPr id="5" name="Picture 4" descr="Screen Shot 2017-09-26 at 10.02.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896" y="2373315"/>
            <a:ext cx="4841530" cy="36353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6896" y="3457145"/>
            <a:ext cx="4841530" cy="3185977"/>
          </a:xfrm>
          <a:prstGeom prst="rect">
            <a:avLst/>
          </a:prstGeom>
        </p:spPr>
      </p:pic>
      <p:sp>
        <p:nvSpPr>
          <p:cNvPr id="7" name="Rectangle 6"/>
          <p:cNvSpPr/>
          <p:nvPr/>
        </p:nvSpPr>
        <p:spPr>
          <a:xfrm>
            <a:off x="4156895" y="2659063"/>
            <a:ext cx="629417" cy="214313"/>
          </a:xfrm>
          <a:prstGeom prst="rect">
            <a:avLst/>
          </a:prstGeom>
          <a:noFill/>
          <a:ln w="38100" cmpd="sng">
            <a:solidFill>
              <a:srgbClr val="294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999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RLBuilde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339" y="1209633"/>
            <a:ext cx="6445323" cy="5449934"/>
          </a:xfrm>
          <a:prstGeom prst="rect">
            <a:avLst/>
          </a:prstGeom>
        </p:spPr>
      </p:pic>
      <p:pic>
        <p:nvPicPr>
          <p:cNvPr id="9" name="Picture 8" descr="URLBuild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339" y="1209633"/>
            <a:ext cx="6445323" cy="5449934"/>
          </a:xfrm>
          <a:prstGeom prst="rect">
            <a:avLst/>
          </a:prstGeom>
        </p:spPr>
      </p:pic>
      <p:pic>
        <p:nvPicPr>
          <p:cNvPr id="11" name="Picture 10" descr="URLBuilder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339" y="1209633"/>
            <a:ext cx="6445323" cy="5449934"/>
          </a:xfrm>
          <a:prstGeom prst="rect">
            <a:avLst/>
          </a:prstGeom>
        </p:spPr>
      </p:pic>
      <p:pic>
        <p:nvPicPr>
          <p:cNvPr id="13" name="Picture 12" descr="URLBuilder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339" y="1209633"/>
            <a:ext cx="6445323" cy="5449934"/>
          </a:xfrm>
          <a:prstGeom prst="rect">
            <a:avLst/>
          </a:prstGeom>
        </p:spPr>
      </p:pic>
      <p:pic>
        <p:nvPicPr>
          <p:cNvPr id="14" name="Picture 13" descr="URLBuilder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9339" y="1209633"/>
            <a:ext cx="6445323" cy="5449934"/>
          </a:xfrm>
          <a:prstGeom prst="rect">
            <a:avLst/>
          </a:prstGeom>
        </p:spPr>
      </p:pic>
      <p:pic>
        <p:nvPicPr>
          <p:cNvPr id="15" name="Picture 14" descr="URLBuilder7.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9339" y="1209633"/>
            <a:ext cx="6445323" cy="5449934"/>
          </a:xfrm>
          <a:prstGeom prst="rect">
            <a:avLst/>
          </a:prstGeom>
        </p:spPr>
      </p:pic>
      <p:pic>
        <p:nvPicPr>
          <p:cNvPr id="17" name="Picture 16" descr="Screen Shot 2017-09-26 at 10.19.5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4305" y="1209633"/>
            <a:ext cx="5935390" cy="5449934"/>
          </a:xfrm>
          <a:prstGeom prst="rect">
            <a:avLst/>
          </a:prstGeom>
        </p:spPr>
      </p:pic>
      <p:pic>
        <p:nvPicPr>
          <p:cNvPr id="18" name="Picture 17" descr="URLBuilder8.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9339" y="1209633"/>
            <a:ext cx="6445323" cy="5449934"/>
          </a:xfrm>
          <a:prstGeom prst="rect">
            <a:avLst/>
          </a:prstGeom>
        </p:spPr>
      </p:pic>
      <p:pic>
        <p:nvPicPr>
          <p:cNvPr id="19" name="Picture 18" descr="URLBuilder9.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9339" y="1209633"/>
            <a:ext cx="6445323" cy="5449934"/>
          </a:xfrm>
          <a:prstGeom prst="rect">
            <a:avLst/>
          </a:prstGeom>
        </p:spPr>
      </p:pic>
      <p:pic>
        <p:nvPicPr>
          <p:cNvPr id="20" name="Picture 19" descr="Screen Shot 2017-09-26 at 10.37.07.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63236" y="1209634"/>
            <a:ext cx="6217529" cy="5449933"/>
          </a:xfrm>
          <a:prstGeom prst="rect">
            <a:avLst/>
          </a:prstGeom>
        </p:spPr>
      </p:pic>
      <p:sp>
        <p:nvSpPr>
          <p:cNvPr id="2" name="Title 1"/>
          <p:cNvSpPr>
            <a:spLocks noGrp="1"/>
          </p:cNvSpPr>
          <p:nvPr>
            <p:ph type="title"/>
          </p:nvPr>
        </p:nvSpPr>
        <p:spPr>
          <a:xfrm>
            <a:off x="0" y="266552"/>
            <a:ext cx="8913813" cy="914400"/>
          </a:xfrm>
        </p:spPr>
        <p:txBody>
          <a:bodyPr/>
          <a:lstStyle/>
          <a:p>
            <a:r>
              <a:rPr lang="en-US" dirty="0" smtClean="0"/>
              <a:t>The URL Builder</a:t>
            </a:r>
            <a:endParaRPr lang="en-US" dirty="0"/>
          </a:p>
        </p:txBody>
      </p:sp>
      <p:sp>
        <p:nvSpPr>
          <p:cNvPr id="3" name="TextBox 2"/>
          <p:cNvSpPr txBox="1"/>
          <p:nvPr/>
        </p:nvSpPr>
        <p:spPr>
          <a:xfrm>
            <a:off x="72340" y="2877437"/>
            <a:ext cx="1181556" cy="1384995"/>
          </a:xfrm>
          <a:prstGeom prst="rect">
            <a:avLst/>
          </a:prstGeom>
          <a:noFill/>
        </p:spPr>
        <p:txBody>
          <a:bodyPr wrap="square" rtlCol="0">
            <a:spAutoFit/>
          </a:bodyPr>
          <a:lstStyle/>
          <a:p>
            <a:r>
              <a:rPr lang="en-US" sz="1400" dirty="0" smtClean="0"/>
              <a:t>To wildcard, either leave blank or use */?</a:t>
            </a:r>
            <a:endParaRPr lang="en-US" sz="1400" dirty="0"/>
          </a:p>
        </p:txBody>
      </p:sp>
      <p:sp>
        <p:nvSpPr>
          <p:cNvPr id="4" name="TextBox 3"/>
          <p:cNvSpPr txBox="1"/>
          <p:nvPr/>
        </p:nvSpPr>
        <p:spPr>
          <a:xfrm>
            <a:off x="-1" y="5920903"/>
            <a:ext cx="1527183" cy="738664"/>
          </a:xfrm>
          <a:prstGeom prst="rect">
            <a:avLst/>
          </a:prstGeom>
          <a:noFill/>
        </p:spPr>
        <p:txBody>
          <a:bodyPr wrap="square" rtlCol="0">
            <a:spAutoFit/>
          </a:bodyPr>
          <a:lstStyle/>
          <a:p>
            <a:r>
              <a:rPr lang="en-US" sz="1400" dirty="0" smtClean="0"/>
              <a:t>Note: the URL updates automatically</a:t>
            </a:r>
            <a:endParaRPr lang="en-US" sz="1400" dirty="0"/>
          </a:p>
        </p:txBody>
      </p:sp>
    </p:spTree>
    <p:extLst>
      <p:ext uri="{BB962C8B-B14F-4D97-AF65-F5344CB8AC3E}">
        <p14:creationId xmlns:p14="http://schemas.microsoft.com/office/powerpoint/2010/main" val="1586122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Hands-On: measurements service</a:t>
            </a:r>
            <a:endParaRPr lang="en-US" dirty="0"/>
          </a:p>
        </p:txBody>
      </p:sp>
      <p:sp>
        <p:nvSpPr>
          <p:cNvPr id="3" name="Content Placeholder 2"/>
          <p:cNvSpPr>
            <a:spLocks noGrp="1"/>
          </p:cNvSpPr>
          <p:nvPr>
            <p:ph idx="1"/>
          </p:nvPr>
        </p:nvSpPr>
        <p:spPr>
          <a:xfrm>
            <a:off x="1114424" y="2172502"/>
            <a:ext cx="7610476" cy="4093828"/>
          </a:xfrm>
        </p:spPr>
        <p:txBody>
          <a:bodyPr/>
          <a:lstStyle/>
          <a:p>
            <a:r>
              <a:rPr lang="en-US" dirty="0" smtClean="0"/>
              <a:t>Pull up the number of gaps (</a:t>
            </a:r>
            <a:r>
              <a:rPr lang="en-US" dirty="0" err="1" smtClean="0"/>
              <a:t>num_gaps</a:t>
            </a:r>
            <a:r>
              <a:rPr lang="en-US" dirty="0" smtClean="0"/>
              <a:t>) for a month of BHZ data for the IU network</a:t>
            </a:r>
          </a:p>
          <a:p>
            <a:r>
              <a:rPr lang="en-US" dirty="0" smtClean="0"/>
              <a:t>Find the SNCL-days that had greater than 4 gaps </a:t>
            </a:r>
          </a:p>
          <a:p>
            <a:r>
              <a:rPr lang="en-US" dirty="0" smtClean="0"/>
              <a:t>Order by the SNCL</a:t>
            </a:r>
          </a:p>
          <a:p>
            <a:endParaRPr lang="en-US" dirty="0"/>
          </a:p>
          <a:p>
            <a:r>
              <a:rPr lang="en-US" dirty="0" smtClean="0"/>
              <a:t>Trickier: Get the </a:t>
            </a:r>
            <a:r>
              <a:rPr lang="en-US" dirty="0" err="1" smtClean="0"/>
              <a:t>percent_availability</a:t>
            </a:r>
            <a:r>
              <a:rPr lang="en-US" dirty="0" smtClean="0"/>
              <a:t>, </a:t>
            </a:r>
            <a:r>
              <a:rPr lang="en-US" dirty="0" err="1" smtClean="0"/>
              <a:t>num_gaps</a:t>
            </a:r>
            <a:r>
              <a:rPr lang="en-US" dirty="0" smtClean="0"/>
              <a:t>, and </a:t>
            </a:r>
            <a:r>
              <a:rPr lang="en-US" dirty="0" err="1" smtClean="0"/>
              <a:t>max_gap</a:t>
            </a:r>
            <a:r>
              <a:rPr lang="en-US" dirty="0" smtClean="0"/>
              <a:t> for a month of II.BORG.00.BH1 data. (hint: use the URL to make the call, not the URL builder)</a:t>
            </a:r>
            <a:endParaRPr lang="en-US" dirty="0"/>
          </a:p>
        </p:txBody>
      </p:sp>
    </p:spTree>
    <p:extLst>
      <p:ext uri="{BB962C8B-B14F-4D97-AF65-F5344CB8AC3E}">
        <p14:creationId xmlns:p14="http://schemas.microsoft.com/office/powerpoint/2010/main" val="10392649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982</TotalTime>
  <Words>1339</Words>
  <Application>Microsoft Macintosh PowerPoint</Application>
  <PresentationFormat>On-screen Show (4:3)</PresentationFormat>
  <Paragraphs>127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Perception</vt:lpstr>
      <vt:lpstr>INTRODUCTION TO MUSTANG</vt:lpstr>
      <vt:lpstr>Quality Assurance</vt:lpstr>
      <vt:lpstr>Quality Assurance Using MUSTANG</vt:lpstr>
      <vt:lpstr>MUSTANG:  Quality Assurance System</vt:lpstr>
      <vt:lpstr>IRIS DMC: Enhanced Quality Assurance</vt:lpstr>
      <vt:lpstr>Accessing MUSTANG Metrics</vt:lpstr>
      <vt:lpstr>Web Services</vt:lpstr>
      <vt:lpstr>The URL Builder</vt:lpstr>
      <vt:lpstr>Hands-On: measurements service</vt:lpstr>
      <vt:lpstr>Web Services - PSDs</vt:lpstr>
      <vt:lpstr>PowerPoint Presentation</vt:lpstr>
      <vt:lpstr>PowerPoint Presentation</vt:lpstr>
      <vt:lpstr>Hands-On: PSDs</vt:lpstr>
      <vt:lpstr>Web Services – PSD modes</vt:lpstr>
      <vt:lpstr>PowerPoint Presentation</vt:lpstr>
      <vt:lpstr>PowerPoint Presentation</vt:lpstr>
      <vt:lpstr>Hands-On: PSD modes</vt:lpstr>
      <vt:lpstr>Web Services - PDFs</vt:lpstr>
      <vt:lpstr>PowerPoint Presentation</vt:lpstr>
      <vt:lpstr>PowerPoint Presentation</vt:lpstr>
      <vt:lpstr>Hands-On: PDFs</vt:lpstr>
      <vt:lpstr>Web Services – PDF Browser</vt:lpstr>
      <vt:lpstr>PowerPoint Presentation</vt:lpstr>
      <vt:lpstr>PowerPoint Presentation</vt:lpstr>
      <vt:lpstr>Hands-On: PDF Browser</vt:lpstr>
      <vt:lpstr>More resources</vt:lpstr>
    </vt:vector>
  </TitlesOfParts>
  <Company>IRIS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MUSTANG</dc:title>
  <dc:creator>Laura Hutchinson</dc:creator>
  <cp:lastModifiedBy>Laura Hutchinson</cp:lastModifiedBy>
  <cp:revision>136</cp:revision>
  <dcterms:created xsi:type="dcterms:W3CDTF">2017-09-26T14:38:36Z</dcterms:created>
  <dcterms:modified xsi:type="dcterms:W3CDTF">2017-10-11T19:36:41Z</dcterms:modified>
</cp:coreProperties>
</file>