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40" r:id="rId3"/>
    <p:sldId id="444" r:id="rId4"/>
    <p:sldId id="491" r:id="rId5"/>
    <p:sldId id="501" r:id="rId6"/>
    <p:sldId id="446" r:id="rId7"/>
    <p:sldId id="447" r:id="rId8"/>
    <p:sldId id="449" r:id="rId9"/>
    <p:sldId id="452" r:id="rId10"/>
    <p:sldId id="450" r:id="rId11"/>
    <p:sldId id="521" r:id="rId12"/>
    <p:sldId id="453" r:id="rId13"/>
    <p:sldId id="455" r:id="rId14"/>
    <p:sldId id="456" r:id="rId15"/>
    <p:sldId id="457" r:id="rId16"/>
    <p:sldId id="459" r:id="rId17"/>
    <p:sldId id="460" r:id="rId18"/>
    <p:sldId id="506" r:id="rId19"/>
    <p:sldId id="464" r:id="rId20"/>
    <p:sldId id="507" r:id="rId21"/>
    <p:sldId id="494" r:id="rId22"/>
    <p:sldId id="508" r:id="rId23"/>
    <p:sldId id="495" r:id="rId24"/>
    <p:sldId id="509" r:id="rId25"/>
    <p:sldId id="492" r:id="rId26"/>
    <p:sldId id="467" r:id="rId27"/>
    <p:sldId id="496" r:id="rId28"/>
    <p:sldId id="518" r:id="rId29"/>
    <p:sldId id="502" r:id="rId30"/>
    <p:sldId id="520" r:id="rId31"/>
    <p:sldId id="472" r:id="rId32"/>
    <p:sldId id="473" r:id="rId33"/>
    <p:sldId id="474" r:id="rId34"/>
    <p:sldId id="475" r:id="rId35"/>
    <p:sldId id="504" r:id="rId36"/>
    <p:sldId id="499" r:id="rId37"/>
    <p:sldId id="478" r:id="rId38"/>
    <p:sldId id="479" r:id="rId39"/>
    <p:sldId id="480" r:id="rId40"/>
    <p:sldId id="481" r:id="rId41"/>
    <p:sldId id="505" r:id="rId42"/>
    <p:sldId id="490" r:id="rId43"/>
    <p:sldId id="43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6AA9BF"/>
    <a:srgbClr val="ADC676"/>
    <a:srgbClr val="246E97"/>
    <a:srgbClr val="0B5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4660"/>
  </p:normalViewPr>
  <p:slideViewPr>
    <p:cSldViewPr snapToObjects="1">
      <p:cViewPr>
        <p:scale>
          <a:sx n="200" d="100"/>
          <a:sy n="200" d="100"/>
        </p:scale>
        <p:origin x="-11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DCC5-CB2B-484F-9C9C-14216DA3DE58}" type="datetimeFigureOut">
              <a:rPr lang="en-US" smtClean="0"/>
              <a:t>8/6/17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A9D7-0A42-9143-9EBF-E80DE87A4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3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AB9FB-5ACC-F64A-8BB1-A708E676AF2E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52D38-CD55-BA4F-850C-9354FBA14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 lIns="91435" tIns="45718" rIns="91435" bIns="45718"/>
          <a:lstStyle/>
          <a:p>
            <a:fld id="{17476284-72DF-BB42-9AF0-084E63E9F108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A911B-8461-7B49-AE13-960C47DA0C40}" type="slidenum">
              <a:rPr lang="en-US"/>
              <a:pPr/>
              <a:t>18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6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23" y="4342892"/>
            <a:ext cx="5027955" cy="41145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61" tIns="44438" rIns="90461" bIns="44438"/>
          <a:lstStyle/>
          <a:p>
            <a:endParaRPr lang="en-US"/>
          </a:p>
        </p:txBody>
      </p:sp>
      <p:sp>
        <p:nvSpPr>
          <p:cNvPr id="13824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4537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32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3738"/>
            <a:ext cx="4551362" cy="341471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57" tIns="44437" rIns="90457" bIns="4443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222402" indent="-36773751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1F7E8A61-7F45-4448-8A16-DF8F755F4D65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57" tIns="44437" rIns="90457" bIns="44437"/>
          <a:lstStyle/>
          <a:p>
            <a:endParaRPr lang="en-US"/>
          </a:p>
        </p:txBody>
      </p:sp>
      <p:sp>
        <p:nvSpPr>
          <p:cNvPr id="588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EF5F1832-5E39-C94B-A1A7-B0407499FA83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57" tIns="44437" rIns="90457" bIns="44437"/>
          <a:lstStyle/>
          <a:p>
            <a:endParaRPr lang="en-US"/>
          </a:p>
        </p:txBody>
      </p:sp>
      <p:sp>
        <p:nvSpPr>
          <p:cNvPr id="69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57" tIns="44437" rIns="90457" bIns="4443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 lIns="91435" tIns="45718" rIns="91435" bIns="45718"/>
          <a:lstStyle/>
          <a:p>
            <a:fld id="{078D1FD1-098E-454D-AFAE-9EB1CA5DC1C4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Optima"/>
                <a:cs typeface="Opti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1DD5D4B-B816-1640-9C39-410622B5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A0EFC58-58D8-0549-B349-FF0CE9E1A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EF0AC8A-89F2-9849-8003-D840826397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emf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aves.eps"/>
          <p:cNvPicPr>
            <a:picLocks noChangeAspect="1"/>
          </p:cNvPicPr>
          <p:nvPr userDrawn="1"/>
        </p:nvPicPr>
        <p:blipFill>
          <a:blip r:embed="rId10"/>
          <a:srcRect l="2985" t="-15830" r="7463" b="55446"/>
          <a:stretch>
            <a:fillRect/>
          </a:stretch>
        </p:blipFill>
        <p:spPr>
          <a:xfrm>
            <a:off x="0" y="5696164"/>
            <a:ext cx="9144000" cy="11618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2763"/>
            <a:ext cx="8229600" cy="421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DA-LOGO2013.eps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086600" y="5696164"/>
            <a:ext cx="1600200" cy="857036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724725" y="6400800"/>
            <a:ext cx="459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bg1"/>
                </a:solidFill>
                <a:latin typeface="Optima"/>
                <a:cs typeface="Optima"/>
              </a:rPr>
              <a:t>INTERNATIONAL DEPLOYMENT</a:t>
            </a:r>
            <a:r>
              <a:rPr lang="en-US" sz="1400" b="0" i="0" baseline="0" dirty="0" smtClean="0">
                <a:solidFill>
                  <a:schemeClr val="bg1"/>
                </a:solidFill>
                <a:latin typeface="Optima"/>
                <a:cs typeface="Optima"/>
              </a:rPr>
              <a:t> OF ACCELEROMETERS</a:t>
            </a:r>
            <a:endParaRPr lang="en-US" sz="1400" b="0" i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pic>
        <p:nvPicPr>
          <p:cNvPr id="18" name="Picture 17" descr="waves2.eps"/>
          <p:cNvPicPr>
            <a:picLocks noChangeAspect="1"/>
          </p:cNvPicPr>
          <p:nvPr userDrawn="1"/>
        </p:nvPicPr>
        <p:blipFill>
          <a:blip r:embed="rId12"/>
          <a:srcRect l="10366" t="18644" r="1646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8" name="Picture 7" descr="GSN-logo.eps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8600" y="6172200"/>
            <a:ext cx="496125" cy="622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AA9BF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B5183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ADC676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B5183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.iris.edu/" TargetMode="External"/><Relationship Id="rId4" Type="http://schemas.openxmlformats.org/officeDocument/2006/relationships/hyperlink" Target="http://service.iris.edu/mustang/" TargetMode="External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1.wdp"/><Relationship Id="rId5" Type="http://schemas.openxmlformats.org/officeDocument/2006/relationships/hyperlink" Target="http://service.iris.edu/mustang/measurements/docs/1/builder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aves.eps"/>
          <p:cNvPicPr>
            <a:picLocks noChangeAspect="1"/>
          </p:cNvPicPr>
          <p:nvPr/>
        </p:nvPicPr>
        <p:blipFill>
          <a:blip r:embed="rId4">
            <a:alphaModFix amt="37000"/>
          </a:blip>
          <a:srcRect l="2985" t="-15830" r="7463" b="47680"/>
          <a:stretch>
            <a:fillRect/>
          </a:stretch>
        </p:blipFill>
        <p:spPr>
          <a:xfrm>
            <a:off x="0" y="5546741"/>
            <a:ext cx="9144000" cy="1311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397823"/>
            <a:ext cx="4654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bg1"/>
                </a:solidFill>
                <a:latin typeface="Optima"/>
                <a:cs typeface="Optima"/>
              </a:rPr>
              <a:t>INTERNATIONAL DEPLOYMENT</a:t>
            </a:r>
            <a:r>
              <a:rPr lang="en-US" sz="1400" b="0" i="0" baseline="0" dirty="0" smtClean="0">
                <a:solidFill>
                  <a:schemeClr val="bg1"/>
                </a:solidFill>
                <a:latin typeface="Optima"/>
                <a:cs typeface="Optima"/>
              </a:rPr>
              <a:t> OF ACCELEROMETERS</a:t>
            </a:r>
            <a:endParaRPr lang="en-US" sz="1400" b="0" i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19800"/>
            <a:ext cx="6400800" cy="4572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ADC676"/>
                </a:solidFill>
                <a:latin typeface="Optima"/>
                <a:cs typeface="Optima"/>
              </a:rPr>
              <a:t>Peter Davis, IGPP</a:t>
            </a:r>
            <a:endParaRPr lang="en-US" sz="2400" dirty="0">
              <a:solidFill>
                <a:srgbClr val="ADC676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5943600" y="2590800"/>
            <a:ext cx="3200400" cy="1600200"/>
          </a:xfrm>
          <a:prstGeom prst="rect">
            <a:avLst/>
          </a:prstGeom>
          <a:gradFill flip="none" rotWithShape="1">
            <a:gsLst>
              <a:gs pos="27000">
                <a:schemeClr val="bg1">
                  <a:alpha val="88000"/>
                </a:schemeClr>
              </a:gs>
              <a:gs pos="8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DA-LOGO201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89140"/>
            <a:ext cx="3124200" cy="1673260"/>
          </a:xfrm>
          <a:prstGeom prst="rect">
            <a:avLst/>
          </a:prstGeom>
          <a:effectLst>
            <a:outerShdw blurRad="101600" dist="38100" dir="2700000">
              <a:schemeClr val="tx1">
                <a:lumMod val="50000"/>
                <a:lumOff val="50000"/>
                <a:alpha val="81000"/>
              </a:schemeClr>
            </a:outerShdw>
          </a:effec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04800" y="533400"/>
            <a:ext cx="6858000" cy="1841928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Quality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 Control of IRIS/IDA data using MUSTANG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Optima"/>
              <a:ea typeface="+mj-ea"/>
              <a:cs typeface="Optima"/>
              <a:sym typeface="Helvetica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457200" y="3581400"/>
            <a:ext cx="4953000" cy="1841928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Managing Data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 from Seismic Networks Workshop</a:t>
            </a:r>
          </a:p>
          <a:p>
            <a:pPr marL="39688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cs typeface="Optima"/>
                <a:sym typeface="Helvetica" charset="0"/>
              </a:rPr>
              <a:t>Pretoria, South Africa</a:t>
            </a:r>
          </a:p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August 21,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1026" descr="wr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76200"/>
            <a:ext cx="6857999" cy="31242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3131" y="6324600"/>
            <a:ext cx="4038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problems unique to tri-axial sensors</a:t>
            </a:r>
            <a:endParaRPr lang="en-US" sz="18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57400" y="314919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12950" y="1828800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70100" y="1085850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2950" y="2209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44700" y="685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44700" y="1447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11" name="Picture 1026" descr="wr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251200"/>
            <a:ext cx="6857999" cy="31242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2133600" y="2667000"/>
            <a:ext cx="48006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162800" y="2667000"/>
            <a:ext cx="30480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1" y="491067"/>
            <a:ext cx="3124199" cy="2404533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am STS1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2946400" cy="220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200" y="2209800"/>
            <a:ext cx="5715000" cy="43434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62400" y="457200"/>
            <a:ext cx="4191000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STS1 placed under vacuum at GSN station II.SUR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14400" y="3962400"/>
            <a:ext cx="2209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>
              <a:spcBef>
                <a:spcPct val="500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/>
              </a:rPr>
              <a:t>Vacuum lost!</a:t>
            </a:r>
          </a:p>
        </p:txBody>
      </p:sp>
      <p:pic>
        <p:nvPicPr>
          <p:cNvPr id="9" name="Picture 8" descr="vacuumlos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6665" r="10314" b="6667"/>
          <a:stretch/>
        </p:blipFill>
        <p:spPr>
          <a:xfrm>
            <a:off x="3892647" y="1621367"/>
            <a:ext cx="4167814" cy="55287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3128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23850"/>
            <a:ext cx="3810000" cy="1143000"/>
          </a:xfrm>
        </p:spPr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Excessive </a:t>
            </a:r>
            <a:r>
              <a:rPr lang="en-US" sz="3500" dirty="0" smtClean="0">
                <a:solidFill>
                  <a:srgbClr val="000090"/>
                </a:solidFill>
              </a:rPr>
              <a:t>Spiking: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101" name="Picture 5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4478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862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2911294"/>
            <a:ext cx="3733800" cy="194981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00800" y="1524000"/>
            <a:ext cx="182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AA9BF"/>
                </a:solidFill>
                <a:latin typeface="Optima"/>
                <a:ea typeface="+mj-ea"/>
                <a:cs typeface="Optima"/>
              </a:defRPr>
            </a:lvl1pPr>
          </a:lstStyle>
          <a:p>
            <a:r>
              <a:rPr lang="en-US" sz="3500" dirty="0" smtClean="0">
                <a:solidFill>
                  <a:srgbClr val="000090"/>
                </a:solidFill>
              </a:rPr>
              <a:t>Clipping 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610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Take advantage of IRIS resources: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1295400"/>
            <a:ext cx="7315200" cy="1295400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ADC676"/>
                </a:solidFill>
                <a:latin typeface="Optima"/>
                <a:ea typeface="+mn-ea"/>
                <a:cs typeface="Opti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Web services:  </a:t>
            </a:r>
            <a:r>
              <a:rPr lang="en-US" sz="2800" dirty="0">
                <a:solidFill>
                  <a:srgbClr val="000090"/>
                </a:solidFill>
                <a:hlinkClick r:id="rId3"/>
              </a:rPr>
              <a:t>http://service.iris.edu</a:t>
            </a:r>
            <a:r>
              <a:rPr lang="en-US" sz="2800" dirty="0" smtClean="0">
                <a:solidFill>
                  <a:srgbClr val="000090"/>
                </a:solidFill>
                <a:hlinkClick r:id="rId3"/>
              </a:rPr>
              <a:t>/</a:t>
            </a: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MUSTANG: </a:t>
            </a:r>
            <a:r>
              <a:rPr lang="en-US" sz="2800" dirty="0">
                <a:solidFill>
                  <a:srgbClr val="000090"/>
                </a:solidFill>
                <a:hlinkClick r:id="rId4"/>
              </a:rPr>
              <a:t>http://service.iris.edu/mustang</a:t>
            </a:r>
            <a:r>
              <a:rPr lang="en-US" sz="2800" dirty="0" smtClean="0">
                <a:solidFill>
                  <a:srgbClr val="000090"/>
                </a:solidFill>
                <a:hlinkClick r:id="rId4"/>
              </a:rPr>
              <a:t>/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Arial"/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 descr="w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2438400"/>
            <a:ext cx="4220029" cy="4267200"/>
          </a:xfrm>
          <a:prstGeom prst="rect">
            <a:avLst/>
          </a:prstGeom>
        </p:spPr>
      </p:pic>
      <p:pic>
        <p:nvPicPr>
          <p:cNvPr id="3" name="Picture 2" descr="mustang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4374712" cy="396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dbeben:Users:pdavis:NOBACKUP:organizations:IRIS:GSN:2014_10_GSN:NRTS map 2014 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9624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II.ARU: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962400" cy="1828800"/>
          </a:xfrm>
        </p:spPr>
        <p:txBody>
          <a:bodyPr rIns="39688"/>
          <a:lstStyle/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Equipment was relocated to new vault by EME staff</a:t>
            </a: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Was the new vault quieter?  </a:t>
            </a:r>
          </a:p>
          <a:p>
            <a:pPr marL="0" indent="0" eaLnBrk="1" hangingPunct="1">
              <a:lnSpc>
                <a:spcPct val="90000"/>
              </a:lnSpc>
              <a:buClr>
                <a:srgbClr val="169898"/>
              </a:buClr>
              <a:buNone/>
            </a:pPr>
            <a:endParaRPr lang="en-US" sz="2500" dirty="0">
              <a:solidFill>
                <a:srgbClr val="169898"/>
              </a:solidFill>
            </a:endParaRPr>
          </a:p>
        </p:txBody>
      </p:sp>
      <p:sp>
        <p:nvSpPr>
          <p:cNvPr id="33797" name="Rectangle 10"/>
          <p:cNvSpPr>
            <a:spLocks/>
          </p:cNvSpPr>
          <p:nvPr/>
        </p:nvSpPr>
        <p:spPr bwMode="auto">
          <a:xfrm flipV="1">
            <a:off x="5334000" y="457200"/>
            <a:ext cx="381000" cy="304800"/>
          </a:xfrm>
          <a:prstGeom prst="rect">
            <a:avLst/>
          </a:prstGeom>
          <a:solidFill>
            <a:srgbClr val="339966">
              <a:alpha val="349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RU DSCF5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590800"/>
            <a:ext cx="5046133" cy="378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895600" cy="19936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2984"/>
            <a:ext cx="54864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MUSTANG example:</a:t>
            </a:r>
            <a:endParaRPr lang="en-US" dirty="0" smtClean="0">
              <a:solidFill>
                <a:srgbClr val="35329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47800"/>
            <a:ext cx="3809999" cy="2721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48006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service.iris.edu</a:t>
            </a:r>
            <a:r>
              <a:rPr lang="en-US" dirty="0">
                <a:solidFill>
                  <a:srgbClr val="000090"/>
                </a:solidFill>
              </a:rPr>
              <a:t>/mustang/noise-</a:t>
            </a:r>
            <a:r>
              <a:rPr lang="en-US" dirty="0" err="1">
                <a:solidFill>
                  <a:srgbClr val="000090"/>
                </a:solidFill>
              </a:rPr>
              <a:t>pdf</a:t>
            </a:r>
            <a:r>
              <a:rPr lang="en-US" dirty="0">
                <a:solidFill>
                  <a:srgbClr val="000090"/>
                </a:solidFill>
              </a:rPr>
              <a:t>/1/</a:t>
            </a:r>
            <a:r>
              <a:rPr lang="en-US" dirty="0" err="1">
                <a:solidFill>
                  <a:srgbClr val="000090"/>
                </a:solidFill>
              </a:rPr>
              <a:t>query?net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II&amp;sta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ARU&amp;loc</a:t>
            </a:r>
            <a:r>
              <a:rPr lang="en-US" dirty="0">
                <a:solidFill>
                  <a:srgbClr val="000090"/>
                </a:solidFill>
              </a:rPr>
              <a:t>=00&amp;cha=</a:t>
            </a:r>
            <a:r>
              <a:rPr lang="en-US" dirty="0" err="1">
                <a:solidFill>
                  <a:srgbClr val="000090"/>
                </a:solidFill>
              </a:rPr>
              <a:t>BHN&amp;quality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M&amp;starttime</a:t>
            </a:r>
            <a:r>
              <a:rPr lang="en-US" dirty="0">
                <a:solidFill>
                  <a:srgbClr val="000090"/>
                </a:solidFill>
              </a:rPr>
              <a:t>=2010-01-01&amp;endtime=2010-01-31&amp;format=</a:t>
            </a:r>
            <a:r>
              <a:rPr lang="en-US" dirty="0" err="1">
                <a:solidFill>
                  <a:srgbClr val="000090"/>
                </a:solidFill>
              </a:rPr>
              <a:t>plot&amp;plot.title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II.ARU.BHN&amp;plot.interpolation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bicubic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799"/>
            <a:ext cx="3810000" cy="2721428"/>
          </a:xfrm>
          <a:prstGeom prst="rect">
            <a:avLst/>
          </a:prstGeom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1295400" y="4267200"/>
            <a:ext cx="2133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Before relocation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5791200" y="4292600"/>
            <a:ext cx="1905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After relocation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882134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service.iris.edu</a:t>
            </a:r>
            <a:r>
              <a:rPr lang="en-US" dirty="0">
                <a:solidFill>
                  <a:srgbClr val="000090"/>
                </a:solidFill>
              </a:rPr>
              <a:t>/mustang/noise-</a:t>
            </a:r>
            <a:r>
              <a:rPr lang="en-US" dirty="0" err="1">
                <a:solidFill>
                  <a:srgbClr val="000090"/>
                </a:solidFill>
              </a:rPr>
              <a:t>pdf</a:t>
            </a:r>
            <a:r>
              <a:rPr lang="en-US" dirty="0">
                <a:solidFill>
                  <a:srgbClr val="000090"/>
                </a:solidFill>
              </a:rPr>
              <a:t>/docs/1/builder/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Checking performance of strong motion instruments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Replacing legacy code with platform-independent routines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Using synthetic seismogram resources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Using Web Services for QC: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1552575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Mixture of sensor models (FBA-23, </a:t>
            </a:r>
            <a:r>
              <a:rPr lang="en-US" sz="2000" dirty="0" err="1" smtClean="0">
                <a:solidFill>
                  <a:srgbClr val="000090"/>
                </a:solidFill>
              </a:rPr>
              <a:t>Episensor</a:t>
            </a:r>
            <a:r>
              <a:rPr lang="en-US" sz="2000" dirty="0" smtClean="0">
                <a:solidFill>
                  <a:srgbClr val="000090"/>
                </a:solidFill>
              </a:rPr>
              <a:t>) and DASs (</a:t>
            </a:r>
            <a:r>
              <a:rPr lang="en-US" sz="2000" dirty="0" err="1" smtClean="0">
                <a:solidFill>
                  <a:srgbClr val="000090"/>
                </a:solidFill>
              </a:rPr>
              <a:t>Reftek</a:t>
            </a:r>
            <a:r>
              <a:rPr lang="en-US" sz="2000" dirty="0" smtClean="0">
                <a:solidFill>
                  <a:srgbClr val="000090"/>
                </a:solidFill>
              </a:rPr>
              <a:t>, SAN, Q330) in network;   signal detection threshold varies widely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Most signals below detection threshold for these sensors – hard to evaluate if unit is operating correctly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848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Strong motion sensor issues: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4" name="Picture 3" descr="aa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4286" r="4955" b="6356"/>
          <a:stretch/>
        </p:blipFill>
        <p:spPr>
          <a:xfrm>
            <a:off x="2286000" y="2847975"/>
            <a:ext cx="5065776" cy="3813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16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579120" y="5642286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 well performing </a:t>
            </a:r>
            <a:r>
              <a:rPr lang="en-US" sz="1800" dirty="0" err="1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Episensor</a:t>
            </a:r>
            <a:r>
              <a:rPr lang="en-US" sz="1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:</a:t>
            </a:r>
            <a:endParaRPr lang="en-US" sz="18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" name="Picture 1" descr="strong_goo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4935" r="8522" b="9866"/>
          <a:stretch/>
        </p:blipFill>
        <p:spPr>
          <a:xfrm>
            <a:off x="594360" y="814254"/>
            <a:ext cx="3566160" cy="47365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trong_ba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4983" r="6961" b="9864"/>
          <a:stretch/>
        </p:blipFill>
        <p:spPr>
          <a:xfrm>
            <a:off x="5144231" y="838200"/>
            <a:ext cx="3438144" cy="4736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5465618" y="5642286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6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Signal too small for FBA23</a:t>
            </a:r>
            <a:endParaRPr lang="en-US" sz="16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828800" y="63627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Blue=broadband sensor    </a:t>
            </a: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Red=</a:t>
            </a:r>
            <a:r>
              <a:rPr lang="en-US" sz="1800" i="1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Episensor</a:t>
            </a: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/FBA</a:t>
            </a:r>
            <a:endParaRPr lang="en-US" sz="18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457200" y="76200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yy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2667000"/>
            <a:ext cx="2819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800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v"/>
              <a:defRPr sz="2400">
                <a:solidFill>
                  <a:schemeClr val="accent2"/>
                </a:solidFill>
                <a:latin typeface="+mn-lt"/>
                <a:ea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A plot produced by a very old computer program…</a:t>
            </a:r>
            <a:endParaRPr lang="en-US" sz="2800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3528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Replacing legacy code: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N_4-2011_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4522" r="9558" b="22356"/>
          <a:stretch/>
        </p:blipFill>
        <p:spPr>
          <a:xfrm>
            <a:off x="118872" y="731520"/>
            <a:ext cx="8851392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8002"/>
          <a:stretch/>
        </p:blipFill>
        <p:spPr>
          <a:xfrm>
            <a:off x="3962400" y="152400"/>
            <a:ext cx="4953000" cy="5555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228600" y="533400"/>
            <a:ext cx="350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sz="2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P-wave arrivals for both the primary (blue) and secondary (red) sensors at II.PFO.  Plot replaces legacy code using </a:t>
            </a:r>
            <a:r>
              <a:rPr lang="en-US" sz="2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web services</a:t>
            </a:r>
            <a:r>
              <a:rPr lang="en-US" sz="2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under </a:t>
            </a:r>
            <a:r>
              <a:rPr lang="en-US" sz="2800" dirty="0" err="1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Matlab</a:t>
            </a:r>
            <a:r>
              <a:rPr lang="en-US" sz="20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©.</a:t>
            </a:r>
            <a:endParaRPr lang="en-US" sz="20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476250" y="5886985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0866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and for waveform quality:</a:t>
            </a:r>
            <a:r>
              <a:rPr lang="en-US" sz="2800" dirty="0" smtClean="0">
                <a:solidFill>
                  <a:srgbClr val="000090"/>
                </a:solidFill>
                <a:latin typeface="Book Antiqua" charset="0"/>
              </a:rPr>
              <a:t> </a:t>
            </a:r>
            <a:endParaRPr lang="en-US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pic>
        <p:nvPicPr>
          <p:cNvPr id="2" name="Picture 1" descr="AAK_20150307_2218_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00"/>
            <a:ext cx="3018972" cy="3962400"/>
          </a:xfrm>
          <a:prstGeom prst="rect">
            <a:avLst/>
          </a:prstGeom>
        </p:spPr>
      </p:pic>
      <p:pic>
        <p:nvPicPr>
          <p:cNvPr id="4" name="Picture 3" descr="PFO_20150227_13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15" y="1828800"/>
            <a:ext cx="3010885" cy="3962400"/>
          </a:xfrm>
          <a:prstGeom prst="rect">
            <a:avLst/>
          </a:prstGeom>
        </p:spPr>
      </p:pic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494315" y="5943600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34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5562600" y="1371600"/>
            <a:ext cx="34303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Match of Specfem3D synthetics (red) to observed data (black) for event at II.PFO.  (</a:t>
            </a:r>
            <a:r>
              <a:rPr lang="en-US" sz="24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Web services</a:t>
            </a:r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)</a:t>
            </a:r>
          </a:p>
          <a:p>
            <a:pPr marL="39688">
              <a:spcBef>
                <a:spcPts val="1700"/>
              </a:spcBef>
            </a:pPr>
            <a:endParaRPr lang="en-US" sz="32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" name="Picture 3" descr="pdmac:Users:pdavis:NOBACKUP:IDA other:Proposals:IRIS:2013-2014:ESK_2013-02-14_counts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4357" r="8368" b="10954"/>
          <a:stretch/>
        </p:blipFill>
        <p:spPr bwMode="auto">
          <a:xfrm>
            <a:off x="457200" y="609600"/>
            <a:ext cx="4572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1219200" y="5105400"/>
            <a:ext cx="34303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(Synthetics available courtesy J. Tromp, Princeton University.)</a:t>
            </a:r>
            <a:endParaRPr lang="en-US" i="1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0" y="4343400"/>
            <a:ext cx="32004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Using synthetic seismograms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erdbeben:Users:pdavis:NOBACKUP:organizations:IRIS:GSN Review 2015:WRAB figure:IDA_MUSTANG_GAIN.pdf"/>
          <p:cNvPicPr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0" t="6473" r="8317" b="8614"/>
          <a:stretch/>
        </p:blipFill>
        <p:spPr bwMode="auto">
          <a:xfrm>
            <a:off x="1085850" y="1160923"/>
            <a:ext cx="6934200" cy="472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59223"/>
            <a:ext cx="8422212" cy="9144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3700" dirty="0" smtClean="0">
                <a:solidFill>
                  <a:srgbClr val="353298"/>
                </a:solidFill>
              </a:rPr>
              <a:t>Use of MUSTANG in analysis of WRAB</a:t>
            </a:r>
            <a:endParaRPr lang="en-US" sz="3700" dirty="0">
              <a:solidFill>
                <a:srgbClr val="35329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59436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hlinkClick r:id="rId5"/>
              </a:rPr>
              <a:t>http://service.iris.edu/mustang/measurements/docs/1/builder</a:t>
            </a:r>
            <a:r>
              <a:rPr lang="en-US" dirty="0" smtClean="0">
                <a:solidFill>
                  <a:srgbClr val="000090"/>
                </a:solidFill>
                <a:hlinkClick r:id="rId5"/>
              </a:rPr>
              <a:t>/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“Transfer function metric”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57800" y="2590800"/>
            <a:ext cx="3276600" cy="28904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39688" bIns="50800" numCol="1" anchor="t" anchorCtr="0" compatLnSpc="1">
            <a:prstTxWarp prst="textNoShape">
              <a:avLst/>
            </a:prstTxWarp>
          </a:bodyPr>
          <a:lstStyle/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rPr>
              <a:t>Computed at IRIS DMC</a:t>
            </a: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sym typeface="Helvetica" charset="0"/>
              </a:rPr>
              <a:t>Reviewed at IDA DCC</a:t>
            </a:r>
            <a:endParaRPr lang="en-US" kern="0" dirty="0" smtClean="0">
              <a:solidFill>
                <a:srgbClr val="353298"/>
              </a:solidFill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sym typeface="Helvetica" charset="0"/>
              </a:rPr>
              <a:t>Other examples include:</a:t>
            </a: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err="1">
                <a:solidFill>
                  <a:srgbClr val="353298"/>
                </a:solidFill>
                <a:sym typeface="Helvetica" charset="0"/>
              </a:rPr>
              <a:t>percent_availability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Mean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Median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RMS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SNR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err="1" smtClean="0">
                <a:solidFill>
                  <a:srgbClr val="353298"/>
                </a:solidFill>
                <a:sym typeface="Helvetica" charset="0"/>
              </a:rPr>
              <a:t>up_down_times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954088" lvl="2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endParaRPr lang="en-US" kern="0" dirty="0" smtClean="0">
              <a:solidFill>
                <a:srgbClr val="353298"/>
              </a:solidFill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Helvetica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169898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69898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83498" y="533400"/>
            <a:ext cx="38100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Example of MUSTANG metric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II.FFC num gaps 1-2013to7-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5373" r="6825" b="9293"/>
          <a:stretch/>
        </p:blipFill>
        <p:spPr>
          <a:xfrm>
            <a:off x="346547" y="228600"/>
            <a:ext cx="4572000" cy="58521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61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IDA leverages academic research results to improve quality control:</a:t>
            </a:r>
            <a:endParaRPr lang="en-US" sz="4000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ldeo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581400" cy="2639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25908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Lamont Waveform Quality Center’s measurements are reviewed regularly for evidence of problems with sensor response information.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7" name="Picture 6" descr="lde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67200"/>
            <a:ext cx="5105400" cy="24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ext Box 1026"/>
          <p:cNvSpPr txBox="1">
            <a:spLocks noChangeArrowheads="1"/>
          </p:cNvSpPr>
          <p:nvPr/>
        </p:nvSpPr>
        <p:spPr bwMode="auto">
          <a:xfrm>
            <a:off x="1219200" y="2895600"/>
            <a:ext cx="70104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90"/>
                </a:solidFill>
                <a:latin typeface="Helvetica" charset="0"/>
              </a:rPr>
              <a:t>Checking that the metadata are correct…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chemeClr val="accent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Text Box 1028"/>
          <p:cNvSpPr txBox="1">
            <a:spLocks noChangeArrowheads="1"/>
          </p:cNvSpPr>
          <p:nvPr/>
        </p:nvSpPr>
        <p:spPr bwMode="auto">
          <a:xfrm>
            <a:off x="990600" y="57912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Traditional calibration procedures verify the DAS sensitivity and measure shape of system response.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6" name="Picture 5" descr="cal scheme.pdf"/>
          <p:cNvPicPr>
            <a:picLocks noChangeAspect="1"/>
          </p:cNvPicPr>
          <p:nvPr/>
        </p:nvPicPr>
        <p:blipFill rotWithShape="1">
          <a:blip r:embed="rId3"/>
          <a:srcRect t="-83" b="-2298"/>
          <a:stretch/>
        </p:blipFill>
        <p:spPr>
          <a:xfrm>
            <a:off x="2057400" y="1581912"/>
            <a:ext cx="4800600" cy="37764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2438400" y="381000"/>
            <a:ext cx="4111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  <a:latin typeface="+mj-lt"/>
              </a:rPr>
              <a:t>Metadata Accuracy</a:t>
            </a:r>
            <a:endParaRPr lang="en-US" sz="36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7158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DC Calibration Test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5" name="Picture 4" descr="foo2.pdf"/>
          <p:cNvPicPr>
            <a:picLocks noChangeAspect="1"/>
          </p:cNvPicPr>
          <p:nvPr/>
        </p:nvPicPr>
        <p:blipFill>
          <a:blip r:embed="rId3"/>
          <a:srcRect l="6364" t="7059" r="6364" b="7059"/>
          <a:stretch>
            <a:fillRect/>
          </a:stretch>
        </p:blipFill>
        <p:spPr>
          <a:xfrm>
            <a:off x="1371600" y="1371600"/>
            <a:ext cx="6583559" cy="50062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5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bte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6014683" cy="4648200"/>
          </a:xfrm>
          <a:prstGeom prst="rect">
            <a:avLst/>
          </a:prstGeom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200642" y="1676400"/>
            <a:ext cx="2916882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Random binary calibration tests are performed annually to determine the shape of the sensor’s response.</a:t>
            </a:r>
            <a:endParaRPr lang="en-US" sz="2400" dirty="0">
              <a:solidFill>
                <a:srgbClr val="353298"/>
              </a:solidFill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4114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Calibration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80" name="Picture 4" descr="MBAR_si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3135923"/>
            <a:ext cx="2270760" cy="3493477"/>
          </a:xfrm>
          <a:noFill/>
          <a:ln/>
        </p:spPr>
      </p:pic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5105400"/>
            <a:ext cx="2787650" cy="762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Telemetry links:</a:t>
            </a:r>
            <a:r>
              <a:rPr lang="en-US" sz="2400" dirty="0">
                <a:solidFill>
                  <a:srgbClr val="000090"/>
                </a:solidFill>
                <a:latin typeface="Book Antiqua" charset="0"/>
              </a:rPr>
              <a:t> </a:t>
            </a:r>
            <a:endParaRPr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4953000"/>
            <a:ext cx="3124200" cy="1524000"/>
          </a:xfrm>
          <a:noFill/>
          <a:ln/>
        </p:spPr>
        <p:txBody>
          <a:bodyPr lIns="90488" tIns="44450" rIns="90488" bIns="44450"/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90"/>
                </a:solidFill>
              </a:rPr>
              <a:t>LAN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90"/>
                </a:solidFill>
              </a:rPr>
              <a:t>leased lines / VSATs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local </a:t>
            </a:r>
            <a:r>
              <a:rPr lang="en-US" sz="2000" dirty="0">
                <a:solidFill>
                  <a:srgbClr val="000090"/>
                </a:solidFill>
              </a:rPr>
              <a:t>ISP</a:t>
            </a:r>
          </a:p>
        </p:txBody>
      </p:sp>
      <p:pic>
        <p:nvPicPr>
          <p:cNvPr id="6" name="Picture 5" descr="erdbeben:Users:pdavis:NOBACKUP:organizations:IRIS:GSN:2014_10_GSN:NRTS map 2014 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7056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64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.pdf"/>
          <p:cNvPicPr>
            <a:picLocks noChangeAspect="1"/>
          </p:cNvPicPr>
          <p:nvPr/>
        </p:nvPicPr>
        <p:blipFill>
          <a:blip r:embed="rId3"/>
          <a:srcRect l="7059" t="6364" r="8235" b="7273"/>
          <a:stretch>
            <a:fillRect/>
          </a:stretch>
        </p:blipFill>
        <p:spPr>
          <a:xfrm>
            <a:off x="4219028" y="436474"/>
            <a:ext cx="4488542" cy="5922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1447800"/>
            <a:ext cx="3581400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Convolve model of sensor response with input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sz="2700" kern="0" noProof="0" dirty="0" smtClean="0">
                <a:solidFill>
                  <a:srgbClr val="000090"/>
                </a:solidFill>
                <a:latin typeface="+mn-lt"/>
                <a:ea typeface="+mn-ea"/>
                <a:cs typeface="+mn-cs"/>
                <a:sym typeface="Helvetica" charset="0"/>
              </a:rPr>
              <a:t>Compare observed output with model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Iterate</a:t>
            </a:r>
            <a:r>
              <a:rPr kumimoji="0" lang="en-US" sz="2700" b="0" i="0" u="none" strike="noStrike" kern="0" cap="none" spc="0" normalizeH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 until fit acceptable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6962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000090"/>
                </a:solidFill>
              </a:rPr>
              <a:t>Individual elements of recording systems are well calibrated, but overall system response may be in error.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7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000090"/>
                </a:solidFill>
              </a:rPr>
              <a:t>Independent recording system used to check the GSN system in place with no need to perturb </a:t>
            </a:r>
            <a:r>
              <a:rPr lang="en-US" sz="2700" i="1" dirty="0" smtClean="0">
                <a:solidFill>
                  <a:srgbClr val="000090"/>
                </a:solidFill>
              </a:rPr>
              <a:t>in situ </a:t>
            </a:r>
            <a:r>
              <a:rPr lang="en-US" sz="2700" dirty="0" smtClean="0">
                <a:solidFill>
                  <a:srgbClr val="000090"/>
                </a:solidFill>
              </a:rPr>
              <a:t>instruments.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39688" indent="0">
              <a:lnSpc>
                <a:spcPct val="90000"/>
              </a:lnSpc>
              <a:buNone/>
            </a:pPr>
            <a:endParaRPr lang="en-US" sz="27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Seismometer calibration: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52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3581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38600"/>
            <a:ext cx="41910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700" dirty="0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Calibrate with independent, portable sensor: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5800" y="9906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9688" anchor="ctr"/>
          <a:lstStyle/>
          <a:p>
            <a:pPr marL="39688"/>
            <a:r>
              <a:rPr lang="en-US" sz="1900" dirty="0" err="1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Nanometrics</a:t>
            </a:r>
            <a:r>
              <a:rPr lang="en-US" sz="1900" dirty="0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 compact Trillium 120 and Taurus digitizer</a:t>
            </a:r>
            <a:endParaRPr lang="en-US" sz="3700" dirty="0">
              <a:solidFill>
                <a:srgbClr val="000090"/>
              </a:solidFill>
              <a:latin typeface="Helvetica" charset="0"/>
              <a:ea typeface="ヒラギノ角ゴ Pro W3" charset="0"/>
              <a:cs typeface="ヒラギノ角ゴ Pro W3" charset="0"/>
              <a:sym typeface="Helvetica" charset="0"/>
            </a:endParaRPr>
          </a:p>
        </p:txBody>
      </p:sp>
      <p:pic>
        <p:nvPicPr>
          <p:cNvPr id="7" name="Picture 4" descr="IMG_0142.jpg"/>
          <p:cNvPicPr>
            <a:picLocks noChangeAspect="1"/>
          </p:cNvPicPr>
          <p:nvPr/>
        </p:nvPicPr>
        <p:blipFill rotWithShape="1">
          <a:blip r:embed="rId5"/>
          <a:srcRect l="-115" t="10418" r="3595" b="-7813"/>
          <a:stretch/>
        </p:blipFill>
        <p:spPr bwMode="auto">
          <a:xfrm>
            <a:off x="5102352" y="3410712"/>
            <a:ext cx="2542032" cy="341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ct Trilliu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3714750" cy="4953000"/>
          </a:xfrm>
          <a:prstGeom prst="rect">
            <a:avLst/>
          </a:prstGeom>
        </p:spPr>
      </p:pic>
      <p:pic>
        <p:nvPicPr>
          <p:cNvPr id="3" name="Picture 2" descr="Compact Trillium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21521"/>
          <a:stretch/>
        </p:blipFill>
        <p:spPr>
          <a:xfrm>
            <a:off x="5486400" y="1676400"/>
            <a:ext cx="3038003" cy="2441448"/>
          </a:xfrm>
          <a:prstGeom prst="rect">
            <a:avLst/>
          </a:prstGeom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5334000" y="3048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APS used to measure orientation of Trillium</a:t>
            </a:r>
            <a:endParaRPr lang="en-US" sz="2800" dirty="0">
              <a:solidFill>
                <a:srgbClr val="00009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3505200" cy="16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533400" y="5638800"/>
            <a:ext cx="464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Vault at II- ESK (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Eskdalemuir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Scoltland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)</a:t>
            </a:r>
            <a:endParaRPr lang="en-US" sz="2000" dirty="0">
              <a:solidFill>
                <a:srgbClr val="00009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4676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Accurate determination of relative response of the common instruments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Accurate determination of relative orientation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2+ hours of </a:t>
            </a:r>
            <a:r>
              <a:rPr lang="en-US" dirty="0" err="1" smtClean="0">
                <a:solidFill>
                  <a:srgbClr val="000090"/>
                </a:solidFill>
              </a:rPr>
              <a:t>microseismic</a:t>
            </a:r>
            <a:r>
              <a:rPr lang="en-US" dirty="0" smtClean="0">
                <a:solidFill>
                  <a:srgbClr val="000090"/>
                </a:solidFill>
              </a:rPr>
              <a:t> background noise is sufficient for accurate reading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TA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b="6537"/>
          <a:stretch/>
        </p:blipFill>
        <p:spPr bwMode="auto">
          <a:xfrm>
            <a:off x="679988" y="609600"/>
            <a:ext cx="7162800" cy="4892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</p:pic>
      <p:sp>
        <p:nvSpPr>
          <p:cNvPr id="23556" name="Rectangle 2"/>
          <p:cNvSpPr>
            <a:spLocks/>
          </p:cNvSpPr>
          <p:nvPr/>
        </p:nvSpPr>
        <p:spPr bwMode="auto">
          <a:xfrm>
            <a:off x="6400800" y="25908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7" name="Rectangle 2"/>
          <p:cNvSpPr>
            <a:spLocks/>
          </p:cNvSpPr>
          <p:nvPr/>
        </p:nvSpPr>
        <p:spPr bwMode="auto">
          <a:xfrm>
            <a:off x="6515638" y="42672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8" name="Rectangle 2"/>
          <p:cNvSpPr>
            <a:spLocks/>
          </p:cNvSpPr>
          <p:nvPr/>
        </p:nvSpPr>
        <p:spPr bwMode="auto">
          <a:xfrm>
            <a:off x="6400800" y="33147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23559" name="Rectangle 2"/>
          <p:cNvSpPr>
            <a:spLocks/>
          </p:cNvSpPr>
          <p:nvPr/>
        </p:nvSpPr>
        <p:spPr bwMode="auto">
          <a:xfrm>
            <a:off x="6547388" y="155575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2800" i="1" dirty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</p:spTree>
    <p:extLst>
      <p:ext uri="{BB962C8B-B14F-4D97-AF65-F5344CB8AC3E}">
        <p14:creationId xmlns:p14="http://schemas.microsoft.com/office/powerpoint/2010/main" val="1131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426200" cy="50927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Helvetica"/>
                <a:cs typeface="Helvetica"/>
              </a:rPr>
              <a:t>Analysis of microseisms yield relative amplitude accurate to &lt; 1%, orientation &lt; 1 </a:t>
            </a:r>
            <a:r>
              <a:rPr lang="en-US" sz="2800" dirty="0" err="1" smtClean="0">
                <a:solidFill>
                  <a:srgbClr val="000090"/>
                </a:solidFill>
                <a:latin typeface="Helvetica"/>
                <a:cs typeface="Helvetica"/>
              </a:rPr>
              <a:t>deg</a:t>
            </a:r>
            <a:endParaRPr lang="en-US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08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iz1 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4953000" cy="3302000"/>
          </a:xfrm>
          <a:prstGeom prst="rect">
            <a:avLst/>
          </a:prstGeom>
        </p:spPr>
      </p:pic>
      <p:pic>
        <p:nvPicPr>
          <p:cNvPr id="4" name="Picture 3" descr="Shak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457200"/>
            <a:ext cx="3708400" cy="55626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038600"/>
            <a:ext cx="44196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solidFill>
                  <a:srgbClr val="000090"/>
                </a:solidFill>
                <a:latin typeface="Helvetica" charset="0"/>
              </a:rPr>
              <a:t>Shaketable</a:t>
            </a: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 at UCSD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3914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000090"/>
                </a:solidFill>
              </a:rPr>
              <a:t>Effectiveness of the calibration program can be assessed using long period modes excited by large earthquakes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36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000090"/>
                </a:solidFill>
              </a:rPr>
              <a:t>First used by Davis et al. (2005)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 descr="Science 5 2005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32391" r="35614" b="30692"/>
          <a:stretch>
            <a:fillRect/>
          </a:stretch>
        </p:blipFill>
        <p:spPr bwMode="auto">
          <a:xfrm>
            <a:off x="762000" y="1295400"/>
            <a:ext cx="5334000" cy="4281488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6400800" y="1676400"/>
            <a:ext cx="2438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706"/>
                </a:solidFill>
                <a:latin typeface="Helvetica" charset="0"/>
              </a:rPr>
              <a:t>Sumatra-Andaman earthquake excited many low frequency normal modes</a:t>
            </a:r>
          </a:p>
        </p:txBody>
      </p:sp>
      <p:sp>
        <p:nvSpPr>
          <p:cNvPr id="696324" name="Text Box 4"/>
          <p:cNvSpPr txBox="1">
            <a:spLocks noChangeArrowheads="1"/>
          </p:cNvSpPr>
          <p:nvPr/>
        </p:nvSpPr>
        <p:spPr bwMode="auto">
          <a:xfrm>
            <a:off x="1219200" y="5791200"/>
            <a:ext cx="466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706"/>
                </a:solidFill>
                <a:latin typeface="Helvetica" charset="0"/>
              </a:rPr>
              <a:t>Figure from Park et al. (2004), courtesy G. </a:t>
            </a:r>
            <a:r>
              <a:rPr lang="en-US" sz="1400" dirty="0" err="1">
                <a:solidFill>
                  <a:srgbClr val="FFF706"/>
                </a:solidFill>
                <a:latin typeface="Helvetica" charset="0"/>
              </a:rPr>
              <a:t>Roult</a:t>
            </a:r>
            <a:endParaRPr lang="en-US" sz="1400" dirty="0">
              <a:solidFill>
                <a:srgbClr val="FFF70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 descr="GSN_data_flow_1-15-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14666" r="6826" b="18667"/>
          <a:stretch/>
        </p:blipFill>
        <p:spPr>
          <a:xfrm>
            <a:off x="4358640" y="737870"/>
            <a:ext cx="4663440" cy="457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4" name="Picture 3" descr="tele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9787"/>
          <a:stretch/>
        </p:blipFill>
        <p:spPr>
          <a:xfrm>
            <a:off x="177109" y="685800"/>
            <a:ext cx="3635777" cy="563289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4800" y="5853405"/>
            <a:ext cx="4191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90"/>
                </a:solidFill>
                <a:latin typeface="Helvetica" charset="0"/>
                <a:sym typeface="Wingdings"/>
              </a:rPr>
              <a:t> Tools to monitor flow</a:t>
            </a:r>
            <a:endParaRPr lang="en-US" sz="24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58640" y="244455"/>
            <a:ext cx="4648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90"/>
                </a:solidFill>
                <a:latin typeface="Helvetica" charset="0"/>
                <a:sym typeface="Wingdings"/>
              </a:rPr>
              <a:t>Robust system to telemeter data</a:t>
            </a:r>
            <a:endParaRPr lang="en-US" sz="2400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2057400"/>
            <a:ext cx="205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706"/>
                </a:solidFill>
                <a:latin typeface="Helvetica" charset="0"/>
              </a:rPr>
              <a:t>Distributions identify problematic responses…</a:t>
            </a:r>
            <a:endParaRPr lang="en-US" i="1" dirty="0">
              <a:solidFill>
                <a:srgbClr val="FFF706"/>
              </a:solidFill>
              <a:latin typeface="Helvetica" charset="0"/>
            </a:endParaRPr>
          </a:p>
        </p:txBody>
      </p:sp>
      <p:pic>
        <p:nvPicPr>
          <p:cNvPr id="7" name="Picture 6" descr="stat_distribag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57200"/>
            <a:ext cx="6248400" cy="80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7391400" cy="4114800"/>
          </a:xfrm>
          <a:noFill/>
          <a:ln/>
        </p:spPr>
        <p:txBody>
          <a:bodyPr lIns="90488" tIns="44450" rIns="90488" bIns="44450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Broad adoption of FDSN web services standards leads to many useful quality assessment tools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 dirty="0" smtClean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Checking performance of strong motion </a:t>
            </a:r>
            <a:r>
              <a:rPr lang="en-US" sz="2400" i="1" dirty="0" smtClean="0">
                <a:solidFill>
                  <a:srgbClr val="000090"/>
                </a:solidFill>
              </a:rPr>
              <a:t>sensors</a:t>
            </a:r>
            <a:endParaRPr lang="en-US" sz="2400" i="1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Replacing legacy code with platform-independent </a:t>
            </a:r>
            <a:r>
              <a:rPr lang="en-US" sz="2400" i="1" dirty="0" smtClean="0">
                <a:solidFill>
                  <a:srgbClr val="000090"/>
                </a:solidFill>
              </a:rPr>
              <a:t>routines</a:t>
            </a:r>
            <a:endParaRPr lang="en-US" sz="2400" i="1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Using synthetic seismogram </a:t>
            </a:r>
            <a:r>
              <a:rPr lang="en-US" sz="2400" i="1" dirty="0" smtClean="0">
                <a:solidFill>
                  <a:srgbClr val="000090"/>
                </a:solidFill>
              </a:rPr>
              <a:t>resources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IRIS MUSTANG program promoting improved quality control of GSN and other data sets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 marL="39688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76200" y="381000"/>
            <a:ext cx="6324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Software Developments: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4648200" cy="3058026"/>
          </a:xfrm>
          <a:prstGeom prst="rect">
            <a:avLst/>
          </a:prstGeom>
          <a:noFill/>
        </p:spPr>
      </p:pic>
      <p:pic>
        <p:nvPicPr>
          <p:cNvPr id="2" name="Picture 1" descr="Scripps-Pier-sunset-John_Moor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3276600" cy="4942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57150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90"/>
                </a:solidFill>
                <a:latin typeface="Helvetica" charset="0"/>
              </a:rPr>
              <a:t>Pier at the Scripps Institution of Oceanography, UCSD</a:t>
            </a:r>
          </a:p>
        </p:txBody>
      </p:sp>
    </p:spTree>
    <p:extLst>
      <p:ext uri="{BB962C8B-B14F-4D97-AF65-F5344CB8AC3E}">
        <p14:creationId xmlns:p14="http://schemas.microsoft.com/office/powerpoint/2010/main" val="234497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57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467600" cy="3352800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Timing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Waveform quality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Accuracy of instrument responses (metadata)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At GSN stations, QC exploits presence of more than one broadband sensor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Past experience guides what problems to look for</a:t>
            </a:r>
            <a:endParaRPr lang="en-US" sz="28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Quality control focuses on: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590800"/>
            <a:ext cx="1981200" cy="268263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3810000" cy="45243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DCC staff checks for proper clock operation and for mass position offsets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 charset="0"/>
              </a:rPr>
              <a:t>sample rate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correction  (clocks on old systems are permitted to drift freely)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3200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Verify Timing</a:t>
            </a:r>
            <a:endParaRPr lang="en-US" sz="4000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ii_tim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470400" cy="5867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50" name="Text Box 1030"/>
          <p:cNvSpPr txBox="1">
            <a:spLocks noChangeArrowheads="1"/>
          </p:cNvSpPr>
          <p:nvPr/>
        </p:nvSpPr>
        <p:spPr bwMode="auto">
          <a:xfrm>
            <a:off x="533400" y="1600200"/>
            <a:ext cx="2514600" cy="16158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90"/>
                </a:solidFill>
                <a:latin typeface="Helvetica" charset="0"/>
              </a:rPr>
              <a:t>Timing check: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make use of earthquake locations announced by USGS NEIC.)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2" name="Picture 1" descr="yy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68" y="0"/>
            <a:ext cx="52993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48200" y="762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1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2667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2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48200" y="47244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3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1026" descr="e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086225" cy="5410200"/>
          </a:xfrm>
          <a:prstGeom prst="rect">
            <a:avLst/>
          </a:prstGeom>
          <a:noFill/>
        </p:spPr>
      </p:pic>
      <p:pic>
        <p:nvPicPr>
          <p:cNvPr id="649219" name="Picture 1027" descr="e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90600"/>
            <a:ext cx="4029075" cy="54102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71600" y="212467"/>
            <a:ext cx="63246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compare primary and secondary sensors </a:t>
            </a:r>
            <a:r>
              <a:rPr lang="en-US" sz="1800" dirty="0" smtClean="0">
                <a:solidFill>
                  <a:srgbClr val="000090"/>
                </a:solidFill>
                <a:latin typeface="Helvetica" charset="0"/>
              </a:rPr>
              <a:t>(We exploit data redundancy.)</a:t>
            </a:r>
            <a:endParaRPr lang="en-US" sz="18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4648200"/>
            <a:ext cx="2667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KS-54000 – OK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91200" y="4495800"/>
            <a:ext cx="2819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STS2 – failed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Seismometer masses saturated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07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774338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1009</Words>
  <Application>Microsoft Macintosh PowerPoint</Application>
  <PresentationFormat>On-screen Show (4:3)</PresentationFormat>
  <Paragraphs>170</Paragraphs>
  <Slides>43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Telemetry links: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Seismometer masses saturated</vt:lpstr>
      <vt:lpstr>PowerPoint Presentation</vt:lpstr>
      <vt:lpstr>PowerPoint Presentation</vt:lpstr>
      <vt:lpstr>Excessive Spiking:</vt:lpstr>
      <vt:lpstr>Take advantage of IRIS resources:</vt:lpstr>
      <vt:lpstr>II.ARU:</vt:lpstr>
      <vt:lpstr>MUSTANG example: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for waveform quality: </vt:lpstr>
      <vt:lpstr>PowerPoint Presentation</vt:lpstr>
      <vt:lpstr>Use of MUSTANG in analysis of WRAB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binary calibration tests are performed annually to determine the shape of the sensor’s response.</vt:lpstr>
      <vt:lpstr>PowerPoint Presentation</vt:lpstr>
      <vt:lpstr>PowerPoint Presentation</vt:lpstr>
      <vt:lpstr>Calibrate with independent, portable sensor: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IGPP SIO 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IDA</dc:title>
  <dc:creator>Jennifer Matthews</dc:creator>
  <cp:lastModifiedBy>Peter Davis</cp:lastModifiedBy>
  <cp:revision>165</cp:revision>
  <cp:lastPrinted>2014-07-23T15:44:14Z</cp:lastPrinted>
  <dcterms:created xsi:type="dcterms:W3CDTF">2013-06-27T21:31:22Z</dcterms:created>
  <dcterms:modified xsi:type="dcterms:W3CDTF">2017-08-06T23:09:43Z</dcterms:modified>
</cp:coreProperties>
</file>