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5" r:id="rId11"/>
    <p:sldId id="269" r:id="rId12"/>
    <p:sldId id="270" r:id="rId13"/>
    <p:sldId id="272" r:id="rId14"/>
    <p:sldId id="271" r:id="rId15"/>
    <p:sldId id="273" r:id="rId16"/>
    <p:sldId id="274" r:id="rId17"/>
  </p:sldIdLst>
  <p:sldSz cx="9144000" cy="6858000" type="letter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-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0E3573-55B4-4249-BC6B-C7EEF1E1C709}" type="datetime1">
              <a:rPr lang="en-US"/>
              <a:pPr/>
              <a:t>7/21/15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49DF00-234F-AE4A-AF83-20DFE2BD0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F2F982-162A-8947-B397-3DBBAC416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60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741464-AF18-9B4D-ADC6-54915BAF354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126E5E-0F29-B14A-B366-8345A65C7DB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D88096-77D5-0749-838A-A233B6DC3A3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3C9352-5071-1948-9362-F846EAD1B4C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610E91-3D3D-8249-AB15-46400C67ECE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13F36E-0EDE-DD4E-8A0F-67CF30343BF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1740B1-0715-934E-9C65-89FF188D852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88492C-DC5F-B541-9A73-DB17D7D3380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EE7D4A-0689-C044-8812-93C62E214BD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8AB9BB-B9D0-8049-BF27-E56DEA29B25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3DBEA1-C20B-3742-89B1-1488E0C5428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C4BAEA-9F8E-4B42-90C8-4281702A195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9C32DD-909D-7A41-90E8-A91CBE8824D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A67117-6C59-F043-A2D5-70A65327ADC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46595D-19E3-AD4D-9857-0E1E3A12CCE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2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211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C05B69-B7A2-984C-A6CA-9491B8FE12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1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9B3DF-4513-1948-84CC-96459AE6F5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9EA09-04B4-F540-834D-9A56D0019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3AF2C-0FF7-EC48-9703-5A269ACE3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9F6EA-E59E-4B4D-A8FC-AB7BDC3FC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7A9AE-1CC1-C947-9169-7786522961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AD081-3A28-DA41-9759-138B1B085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FE684-5C79-BF4C-8A5A-25D5B19CB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7BBA2-3FD0-7B42-8EF7-81C0E0F44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E56BE-2108-B448-9A52-A1959E6C6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4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CC64D-73ED-E446-BE23-526B7DAD4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E6589801-2FF5-1B4C-9703-E7BBEFC8964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131080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1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2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3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4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3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53000"/>
            <a:ext cx="7772400" cy="12192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By</a:t>
            </a:r>
          </a:p>
          <a:p>
            <a:pPr>
              <a:buFont typeface="Times" charset="0"/>
              <a:buNone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Tim Ahern, Director of Data Services, IRIS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828800" y="3048000"/>
            <a:ext cx="7086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/>
              <a:t>An Overview of IRIS </a:t>
            </a:r>
            <a:br>
              <a:rPr lang="en-US" sz="4400"/>
            </a:br>
            <a:r>
              <a:rPr lang="en-US"/>
              <a:t>Incorporated Research Institutions for Seismology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Facilities are open to seismologists worldwide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Free of charge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Open Data Policy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Talk to IRIS Staff if you have specific questions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447800" y="533400"/>
            <a:ext cx="1282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DADADA"/>
                </a:solidFill>
              </a:rPr>
              <a:t>IRIS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Ingestion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Real time methods 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Bulk file transfer methods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Archiving and </a:t>
            </a:r>
            <a:r>
              <a:rPr lang="en-US" dirty="0" err="1" smtClean="0">
                <a:latin typeface="+mj-lt"/>
              </a:rPr>
              <a:t>Curation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Distribution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447800" y="533400"/>
            <a:ext cx="4951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DADADA"/>
                </a:solidFill>
              </a:rPr>
              <a:t>IRIS Data Services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Ingestion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Real time methods rely on BUD</a:t>
            </a:r>
          </a:p>
          <a:p>
            <a:pPr lvl="2">
              <a:defRPr/>
            </a:pPr>
            <a:r>
              <a:rPr lang="en-US" dirty="0" err="1" smtClean="0">
                <a:solidFill>
                  <a:srgbClr val="FFFF00"/>
                </a:solidFill>
                <a:latin typeface="+mj-lt"/>
              </a:rPr>
              <a:t>SeedLink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 is our preferred method</a:t>
            </a:r>
          </a:p>
          <a:p>
            <a:pPr lvl="2">
              <a:defRPr/>
            </a:pPr>
            <a:r>
              <a:rPr lang="en-US" dirty="0" smtClean="0">
                <a:latin typeface="+mj-lt"/>
              </a:rPr>
              <a:t>Antelope Orb2Orb</a:t>
            </a:r>
          </a:p>
          <a:p>
            <a:pPr lvl="2">
              <a:defRPr/>
            </a:pPr>
            <a:r>
              <a:rPr lang="en-US" dirty="0" smtClean="0">
                <a:latin typeface="+mj-lt"/>
              </a:rPr>
              <a:t>RRP</a:t>
            </a:r>
          </a:p>
          <a:p>
            <a:pPr lvl="2">
              <a:defRPr/>
            </a:pPr>
            <a:r>
              <a:rPr lang="en-US" dirty="0" smtClean="0">
                <a:latin typeface="+mj-lt"/>
              </a:rPr>
              <a:t>CD1.0 and CD1.1</a:t>
            </a:r>
          </a:p>
          <a:p>
            <a:pPr lvl="2">
              <a:defRPr/>
            </a:pPr>
            <a:r>
              <a:rPr lang="en-US" dirty="0" smtClean="0">
                <a:latin typeface="+mj-lt"/>
              </a:rPr>
              <a:t>And a variety of others </a:t>
            </a:r>
            <a:r>
              <a:rPr lang="en-US" sz="2000" dirty="0" smtClean="0">
                <a:latin typeface="+mj-lt"/>
              </a:rPr>
              <a:t>(Rick will present more later)</a:t>
            </a:r>
            <a:endParaRPr lang="en-US" dirty="0" smtClean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Bulk file transfer methods</a:t>
            </a:r>
          </a:p>
          <a:p>
            <a:pPr lvl="2">
              <a:defRPr/>
            </a:pPr>
            <a:r>
              <a:rPr lang="en-US" dirty="0" smtClean="0">
                <a:latin typeface="+mj-lt"/>
              </a:rPr>
              <a:t>mseed2dmc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447800" y="533400"/>
            <a:ext cx="7710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DADADA"/>
                </a:solidFill>
              </a:rPr>
              <a:t>IRIS Data Services - ingestion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1447800" y="533400"/>
            <a:ext cx="7710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DADADA"/>
                </a:solidFill>
              </a:rPr>
              <a:t>IRIS Data Services - ingestion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89" y="1524000"/>
            <a:ext cx="7733011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1447800" y="533400"/>
            <a:ext cx="57800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DADADA"/>
                </a:solidFill>
              </a:rPr>
              <a:t>Archiving and curation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7924800" cy="539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962025" y="533400"/>
            <a:ext cx="8181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DADADA"/>
                </a:solidFill>
              </a:rPr>
              <a:t>IRIS Data Services - distribution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7800"/>
            <a:ext cx="7772400" cy="5297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914400" y="0"/>
            <a:ext cx="56419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DADADA"/>
                </a:solidFill>
              </a:rPr>
              <a:t>IRIS DS</a:t>
            </a:r>
          </a:p>
          <a:p>
            <a:r>
              <a:rPr lang="en-US" sz="4400">
                <a:solidFill>
                  <a:srgbClr val="DADADA"/>
                </a:solidFill>
              </a:rPr>
              <a:t>International Activities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Data Workshops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Regional Exchange of Earthquake Data (REED)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Support for SeisComp3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Included FDSN web services support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Consortium of 120 US Universities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National Science Foundation Funded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US$30 million annual funding under the SAGE award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Five Programs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GSN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~160 permanent stations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PASSCAL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5000 portable channels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EPO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Workshops, posters, museum displays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Data Services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&gt;27,000 stations over 45 years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</a:rPr>
              <a:t>350 </a:t>
            </a:r>
            <a:r>
              <a:rPr lang="en-US" sz="1600" dirty="0">
                <a:latin typeface="Arial" charset="0"/>
                <a:ea typeface="ＭＳ Ｐゴシック" charset="0"/>
              </a:rPr>
              <a:t>terabyte archive of waveform data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latin typeface="Arial" charset="0"/>
                <a:ea typeface="ＭＳ Ｐゴシック" charset="0"/>
              </a:rPr>
              <a:t>Archives 60 terabytes </a:t>
            </a:r>
            <a:r>
              <a:rPr lang="en-US" sz="1600" dirty="0">
                <a:latin typeface="Arial" charset="0"/>
                <a:ea typeface="ＭＳ Ｐゴシック" charset="0"/>
              </a:rPr>
              <a:t>per year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Distributes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almost 1 petabyte </a:t>
            </a:r>
            <a:r>
              <a:rPr lang="en-US" sz="1600" dirty="0">
                <a:latin typeface="Arial" charset="0"/>
                <a:ea typeface="ＭＳ Ｐゴシック" charset="0"/>
              </a:rPr>
              <a:t>per year</a:t>
            </a:r>
          </a:p>
          <a:p>
            <a:pPr lvl="1">
              <a:lnSpc>
                <a:spcPct val="80000"/>
              </a:lnSpc>
            </a:pPr>
            <a:r>
              <a:rPr lang="en-US" sz="2200" dirty="0" err="1">
                <a:latin typeface="Arial" charset="0"/>
                <a:ea typeface="ＭＳ Ｐゴシック" charset="0"/>
              </a:rPr>
              <a:t>USArray</a:t>
            </a:r>
            <a:endParaRPr lang="en-US" sz="22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Transportable Array, Flexible Array, MT, Reference Net </a:t>
            </a:r>
          </a:p>
          <a:p>
            <a:pPr lvl="3">
              <a:lnSpc>
                <a:spcPct val="80000"/>
              </a:lnSpc>
            </a:pPr>
            <a:r>
              <a:rPr lang="en-US" sz="1400" dirty="0" smtClean="0">
                <a:latin typeface="Arial" charset="0"/>
                <a:ea typeface="ＭＳ Ｐゴシック" charset="0"/>
              </a:rPr>
              <a:t>Now moving </a:t>
            </a:r>
            <a:r>
              <a:rPr lang="en-US" sz="1400" dirty="0">
                <a:latin typeface="Arial" charset="0"/>
                <a:ea typeface="ＭＳ Ｐゴシック" charset="0"/>
              </a:rPr>
              <a:t>to Alaska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447800" y="457200"/>
            <a:ext cx="518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DADADA"/>
                </a:solidFill>
              </a:rPr>
              <a:t>Overview: What is IRIS?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1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Installs and operates the infrastructure needed by earth scientists to understand the complex Earth.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Supports facilities in permanent networks, portable networks and data management services.</a:t>
            </a:r>
          </a:p>
          <a:p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838200" y="1524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4"/>
                </a:solidFill>
                <a:ea typeface="ＭＳ Ｐゴシック" charset="-128"/>
                <a:cs typeface="ＭＳ Ｐゴシック" charset="-128"/>
              </a:rPr>
              <a:t>IRIS </a:t>
            </a:r>
          </a:p>
          <a:p>
            <a:pPr>
              <a:defRPr/>
            </a:pPr>
            <a:r>
              <a:rPr lang="en-US" sz="3600" dirty="0">
                <a:solidFill>
                  <a:schemeClr val="accent4"/>
                </a:solidFill>
                <a:ea typeface="ＭＳ Ｐゴシック" charset="-128"/>
                <a:cs typeface="ＭＳ Ｐゴシック" charset="-128"/>
              </a:rPr>
              <a:t>facilitates seismological research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9575"/>
            <a:ext cx="55943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8458200" y="6553200"/>
            <a:ext cx="76200" cy="762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143000" y="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val="DADADA"/>
                </a:solidFill>
              </a:rPr>
              <a:t>The IRIS Membership</a:t>
            </a:r>
            <a:br>
              <a:rPr lang="en-US" sz="3600">
                <a:solidFill>
                  <a:srgbClr val="DADADA"/>
                </a:solidFill>
              </a:rPr>
            </a:br>
            <a:r>
              <a:rPr lang="en-US" sz="3600">
                <a:solidFill>
                  <a:srgbClr val="DADADA"/>
                </a:solidFill>
              </a:rPr>
              <a:t>	</a:t>
            </a:r>
            <a:r>
              <a:rPr lang="en-US" sz="2800">
                <a:solidFill>
                  <a:srgbClr val="DADADA"/>
                </a:solidFill>
              </a:rPr>
              <a:t>120 Full Member Institutions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Full IRIS Members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120 US-Based Research Universities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Educational Affiliates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22 US-Based Colleges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 Affiliates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2 US-Based, non degree granting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Foreign Affiliate Members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113 non-US based institutions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0" y="63246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http://www.iris.edu/hq/files/publications/brochures_onepagers/doc/iris_fa_1.15.pdf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219200" y="381000"/>
            <a:ext cx="5624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DADADA"/>
                </a:solidFill>
              </a:rPr>
              <a:t>Types of IRIS Membership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2133600" y="4267200"/>
            <a:ext cx="0" cy="1143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743200" y="4343400"/>
            <a:ext cx="10668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819400" y="55626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2819400" y="405765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057400" y="4343400"/>
            <a:ext cx="17526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1366838" y="3714750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6C18B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EA18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GSN</a:t>
            </a:r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1366838" y="5238750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6C18B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EA18"/>
                </a:solidFill>
                <a:latin typeface="Verdana" charset="0"/>
                <a:ea typeface="ＭＳ Ｐゴシック" charset="-128"/>
                <a:cs typeface="ＭＳ Ｐゴシック" charset="-128"/>
              </a:rPr>
              <a:t>PASSCAL</a:t>
            </a:r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3779838" y="5238750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6C18B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EA18"/>
                </a:solidFill>
                <a:latin typeface="Verdana" charset="0"/>
              </a:rPr>
              <a:t>EPO</a:t>
            </a:r>
            <a:endParaRPr lang="en-US" b="1">
              <a:solidFill>
                <a:srgbClr val="FFEA18"/>
              </a:solidFill>
              <a:latin typeface="Verdana" charset="0"/>
            </a:endParaRPr>
          </a:p>
        </p:txBody>
      </p:sp>
      <p:sp>
        <p:nvSpPr>
          <p:cNvPr id="120843" name="AutoShape 11"/>
          <p:cNvSpPr>
            <a:spLocks noChangeArrowheads="1"/>
          </p:cNvSpPr>
          <p:nvPr/>
        </p:nvSpPr>
        <p:spPr bwMode="auto">
          <a:xfrm>
            <a:off x="3779838" y="3714750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6C18B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EA18"/>
                </a:solidFill>
                <a:latin typeface="Verdana" charset="0"/>
              </a:rPr>
              <a:t>DS</a:t>
            </a:r>
            <a:endParaRPr lang="en-US" b="1">
              <a:solidFill>
                <a:srgbClr val="FFEA18"/>
              </a:solidFill>
              <a:latin typeface="Verdana" charset="0"/>
            </a:endParaRPr>
          </a:p>
        </p:txBody>
      </p:sp>
      <p:grpSp>
        <p:nvGrpSpPr>
          <p:cNvPr id="25611" name="Group 12"/>
          <p:cNvGrpSpPr>
            <a:grpSpLocks/>
          </p:cNvGrpSpPr>
          <p:nvPr/>
        </p:nvGrpSpPr>
        <p:grpSpPr bwMode="auto">
          <a:xfrm>
            <a:off x="3541713" y="1905000"/>
            <a:ext cx="1865312" cy="838200"/>
            <a:chOff x="2231" y="1428"/>
            <a:chExt cx="1175" cy="528"/>
          </a:xfrm>
        </p:grpSpPr>
        <p:sp>
          <p:nvSpPr>
            <p:cNvPr id="120845" name="AutoShape 13"/>
            <p:cNvSpPr>
              <a:spLocks noChangeArrowheads="1"/>
            </p:cNvSpPr>
            <p:nvPr/>
          </p:nvSpPr>
          <p:spPr bwMode="auto">
            <a:xfrm>
              <a:off x="2231" y="1428"/>
              <a:ext cx="1175" cy="528"/>
            </a:xfrm>
            <a:prstGeom prst="roundRect">
              <a:avLst>
                <a:gd name="adj" fmla="val 16667"/>
              </a:avLst>
            </a:prstGeom>
            <a:solidFill>
              <a:srgbClr val="6C18B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627" name="Text Box 14"/>
            <p:cNvSpPr txBox="1">
              <a:spLocks noChangeArrowheads="1"/>
            </p:cNvSpPr>
            <p:nvPr/>
          </p:nvSpPr>
          <p:spPr bwMode="auto">
            <a:xfrm>
              <a:off x="2391" y="1560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rgbClr val="FFEA18"/>
                  </a:solidFill>
                  <a:latin typeface="Verdana" charset="0"/>
                </a:rPr>
                <a:t>IRIS HQ</a:t>
              </a:r>
              <a:endParaRPr lang="en-US" b="1">
                <a:solidFill>
                  <a:srgbClr val="FFEA18"/>
                </a:solidFill>
                <a:latin typeface="Verdana" charset="0"/>
              </a:endParaRPr>
            </a:p>
          </p:txBody>
        </p:sp>
      </p:grp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1366838" y="3021013"/>
            <a:ext cx="1449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latin typeface="Verdana" charset="0"/>
              </a:rPr>
              <a:t>Data</a:t>
            </a:r>
          </a:p>
          <a:p>
            <a:pPr algn="ctr"/>
            <a:r>
              <a:rPr lang="en-US" sz="1600" b="1">
                <a:latin typeface="Verdana" charset="0"/>
              </a:rPr>
              <a:t>Generating</a:t>
            </a:r>
            <a:endParaRPr lang="en-US">
              <a:latin typeface="Times" charset="0"/>
            </a:endParaRP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3735388" y="3021013"/>
            <a:ext cx="15382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Verdana" charset="0"/>
              </a:rPr>
              <a:t>Info</a:t>
            </a:r>
          </a:p>
          <a:p>
            <a:pPr algn="ctr"/>
            <a:r>
              <a:rPr lang="en-US" sz="1600" b="1">
                <a:latin typeface="Verdana" charset="0"/>
              </a:rPr>
              <a:t>Distribution</a:t>
            </a:r>
          </a:p>
        </p:txBody>
      </p:sp>
      <p:sp>
        <p:nvSpPr>
          <p:cNvPr id="25614" name="Line 17"/>
          <p:cNvSpPr>
            <a:spLocks noChangeShapeType="1"/>
          </p:cNvSpPr>
          <p:nvPr/>
        </p:nvSpPr>
        <p:spPr bwMode="auto">
          <a:xfrm>
            <a:off x="4460875" y="44196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AutoShape 18"/>
          <p:cNvSpPr>
            <a:spLocks noChangeArrowheads="1"/>
          </p:cNvSpPr>
          <p:nvPr/>
        </p:nvSpPr>
        <p:spPr bwMode="auto">
          <a:xfrm>
            <a:off x="6515100" y="3714750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C18B0"/>
                </a:solidFill>
                <a:latin typeface="Verdana" charset="0"/>
              </a:rPr>
              <a:t>Research</a:t>
            </a:r>
          </a:p>
          <a:p>
            <a:pPr algn="ctr"/>
            <a:r>
              <a:rPr lang="en-US" sz="1600" b="1">
                <a:solidFill>
                  <a:srgbClr val="6C18B0"/>
                </a:solidFill>
                <a:latin typeface="Verdana" charset="0"/>
              </a:rPr>
              <a:t>Community</a:t>
            </a:r>
            <a:endParaRPr lang="en-US" sz="1000" b="1">
              <a:solidFill>
                <a:srgbClr val="6C18B0"/>
              </a:solidFill>
              <a:latin typeface="Verdana" charset="0"/>
            </a:endParaRPr>
          </a:p>
        </p:txBody>
      </p:sp>
      <p:sp>
        <p:nvSpPr>
          <p:cNvPr id="120851" name="AutoShape 19"/>
          <p:cNvSpPr>
            <a:spLocks noChangeArrowheads="1"/>
          </p:cNvSpPr>
          <p:nvPr/>
        </p:nvSpPr>
        <p:spPr bwMode="auto">
          <a:xfrm>
            <a:off x="6515100" y="5238750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C18B0"/>
                </a:solidFill>
                <a:latin typeface="Verdana" charset="0"/>
              </a:rPr>
              <a:t>K-12</a:t>
            </a:r>
          </a:p>
          <a:p>
            <a:pPr algn="ctr"/>
            <a:r>
              <a:rPr lang="en-US" sz="1600" b="1">
                <a:solidFill>
                  <a:srgbClr val="6C18B0"/>
                </a:solidFill>
                <a:latin typeface="Verdana" charset="0"/>
              </a:rPr>
              <a:t>Public</a:t>
            </a:r>
            <a:endParaRPr lang="en-US" sz="1000" b="1">
              <a:solidFill>
                <a:srgbClr val="6C18B0"/>
              </a:solidFill>
              <a:latin typeface="Verdana" charset="0"/>
            </a:endParaRPr>
          </a:p>
        </p:txBody>
      </p:sp>
      <p:sp>
        <p:nvSpPr>
          <p:cNvPr id="25617" name="Line 20"/>
          <p:cNvSpPr>
            <a:spLocks noChangeShapeType="1"/>
          </p:cNvSpPr>
          <p:nvPr/>
        </p:nvSpPr>
        <p:spPr bwMode="auto">
          <a:xfrm>
            <a:off x="5257800" y="40386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21"/>
          <p:cNvSpPr>
            <a:spLocks noChangeShapeType="1"/>
          </p:cNvSpPr>
          <p:nvPr/>
        </p:nvSpPr>
        <p:spPr bwMode="auto">
          <a:xfrm>
            <a:off x="5257800" y="55626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22"/>
          <p:cNvSpPr>
            <a:spLocks noChangeShapeType="1"/>
          </p:cNvSpPr>
          <p:nvPr/>
        </p:nvSpPr>
        <p:spPr bwMode="auto">
          <a:xfrm flipV="1">
            <a:off x="5257800" y="4419600"/>
            <a:ext cx="12954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3"/>
          <p:cNvSpPr>
            <a:spLocks noChangeShapeType="1"/>
          </p:cNvSpPr>
          <p:nvPr/>
        </p:nvSpPr>
        <p:spPr bwMode="auto">
          <a:xfrm>
            <a:off x="5181600" y="4343400"/>
            <a:ext cx="13716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Text Box 24"/>
          <p:cNvSpPr txBox="1">
            <a:spLocks noChangeArrowheads="1"/>
          </p:cNvSpPr>
          <p:nvPr/>
        </p:nvSpPr>
        <p:spPr bwMode="auto">
          <a:xfrm>
            <a:off x="128588" y="4041775"/>
            <a:ext cx="1312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>
                <a:latin typeface="Verdana" charset="0"/>
              </a:rPr>
              <a:t>San Diego</a:t>
            </a:r>
          </a:p>
          <a:p>
            <a:pPr algn="r"/>
            <a:r>
              <a:rPr lang="en-US" sz="1400">
                <a:latin typeface="Verdana" charset="0"/>
              </a:rPr>
              <a:t>Albuquerque</a:t>
            </a:r>
          </a:p>
        </p:txBody>
      </p:sp>
      <p:sp>
        <p:nvSpPr>
          <p:cNvPr id="25622" name="Rectangle 25"/>
          <p:cNvSpPr>
            <a:spLocks noChangeArrowheads="1"/>
          </p:cNvSpPr>
          <p:nvPr/>
        </p:nvSpPr>
        <p:spPr bwMode="auto">
          <a:xfrm>
            <a:off x="574675" y="5405438"/>
            <a:ext cx="873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>
                <a:latin typeface="Verdana" charset="0"/>
              </a:rPr>
              <a:t>Socorro</a:t>
            </a:r>
          </a:p>
        </p:txBody>
      </p:sp>
      <p:sp>
        <p:nvSpPr>
          <p:cNvPr id="25623" name="Text Box 26"/>
          <p:cNvSpPr txBox="1">
            <a:spLocks noChangeArrowheads="1"/>
          </p:cNvSpPr>
          <p:nvPr/>
        </p:nvSpPr>
        <p:spPr bwMode="auto">
          <a:xfrm>
            <a:off x="5205413" y="3200400"/>
            <a:ext cx="13128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latin typeface="Verdana" charset="0"/>
              </a:rPr>
              <a:t>Seattle</a:t>
            </a:r>
          </a:p>
          <a:p>
            <a:r>
              <a:rPr lang="en-US" sz="1400">
                <a:latin typeface="Verdana" charset="0"/>
              </a:rPr>
              <a:t>Albuquerque</a:t>
            </a:r>
          </a:p>
          <a:p>
            <a:r>
              <a:rPr lang="en-US" sz="1400">
                <a:latin typeface="Verdana" charset="0"/>
              </a:rPr>
              <a:t>San Diego</a:t>
            </a:r>
            <a:endParaRPr lang="en-US">
              <a:latin typeface="Times" charset="0"/>
            </a:endParaRPr>
          </a:p>
        </p:txBody>
      </p:sp>
      <p:sp>
        <p:nvSpPr>
          <p:cNvPr id="25624" name="Rectangle 27"/>
          <p:cNvSpPr>
            <a:spLocks noChangeArrowheads="1"/>
          </p:cNvSpPr>
          <p:nvPr/>
        </p:nvSpPr>
        <p:spPr bwMode="auto">
          <a:xfrm>
            <a:off x="5432425" y="2133600"/>
            <a:ext cx="155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Verdana" charset="0"/>
              </a:rPr>
              <a:t>Washington DC</a:t>
            </a: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1143000" y="0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DADADA"/>
                </a:solidFill>
                <a:latin typeface="Verdana" charset="0"/>
              </a:rPr>
              <a:t>IRIS</a:t>
            </a:r>
            <a:r>
              <a:rPr lang="en-US">
                <a:solidFill>
                  <a:srgbClr val="DADADA"/>
                </a:solidFill>
                <a:latin typeface="Verdana" charset="0"/>
              </a:rPr>
              <a:t/>
            </a:r>
            <a:br>
              <a:rPr lang="en-US">
                <a:solidFill>
                  <a:srgbClr val="DADADA"/>
                </a:solidFill>
                <a:latin typeface="Verdana" charset="0"/>
              </a:rPr>
            </a:br>
            <a:r>
              <a:rPr lang="en-US" sz="2000" b="1">
                <a:solidFill>
                  <a:srgbClr val="DADADA"/>
                </a:solidFill>
                <a:latin typeface="Verdana" charset="0"/>
              </a:rPr>
              <a:t>Incorporated Research Institutions for Seismology</a:t>
            </a:r>
            <a:endParaRPr lang="en-US">
              <a:solidFill>
                <a:srgbClr val="DADAD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San Andreas Fault Observatory at Depth (SAFOD)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Seismic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Strain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Cores, etc.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Plate Boundary Observatory (PBO)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GPS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Strain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Borehole Seismic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US Seismic Array (USArray)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Reference Network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Flexible Array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Transportable Array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Magnetotelluric Arrays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19200" y="533400"/>
            <a:ext cx="2597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DADADA"/>
                </a:solidFill>
              </a:rPr>
              <a:t>EarthScope</a:t>
            </a:r>
            <a:r>
              <a:rPr lang="en-US">
                <a:solidFill>
                  <a:srgbClr val="DADADA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219200" y="381000"/>
            <a:ext cx="718658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DADADA"/>
                </a:solidFill>
              </a:rPr>
              <a:t>USArray</a:t>
            </a:r>
            <a:r>
              <a:rPr lang="en-US" sz="3600" dirty="0">
                <a:solidFill>
                  <a:srgbClr val="DADADA"/>
                </a:solidFill>
              </a:rPr>
              <a:t> </a:t>
            </a:r>
            <a:r>
              <a:rPr lang="en-US" dirty="0">
                <a:solidFill>
                  <a:srgbClr val="DADADA"/>
                </a:solidFill>
              </a:rPr>
              <a:t>(TA, FA, MT, Ref) </a:t>
            </a:r>
          </a:p>
          <a:p>
            <a:r>
              <a:rPr lang="en-US" sz="2000" dirty="0" smtClean="0">
                <a:solidFill>
                  <a:srgbClr val="DADADA"/>
                </a:solidFill>
              </a:rPr>
              <a:t>6,644stations </a:t>
            </a:r>
            <a:r>
              <a:rPr lang="en-US" sz="2000" dirty="0">
                <a:solidFill>
                  <a:srgbClr val="DADADA"/>
                </a:solidFill>
              </a:rPr>
              <a:t>have contributed data during the life of </a:t>
            </a:r>
            <a:r>
              <a:rPr lang="en-US" sz="2000" dirty="0" err="1">
                <a:solidFill>
                  <a:srgbClr val="DADADA"/>
                </a:solidFill>
              </a:rPr>
              <a:t>USArray</a:t>
            </a:r>
            <a:endParaRPr lang="en-US" sz="2000" dirty="0">
              <a:solidFill>
                <a:srgbClr val="DADADA"/>
              </a:solidFill>
            </a:endParaRPr>
          </a:p>
          <a:p>
            <a:endParaRPr lang="en-US" sz="2000" dirty="0">
              <a:solidFill>
                <a:srgbClr val="DADAD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7391400" cy="5295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rgbClr val="DADADA"/>
                </a:solidFill>
                <a:latin typeface="Arial" charset="0"/>
                <a:ea typeface="ＭＳ Ｐゴシック" charset="0"/>
                <a:cs typeface="ＭＳ Ｐゴシック" charset="0"/>
              </a:rPr>
              <a:t>Currently Operating </a:t>
            </a:r>
            <a:r>
              <a:rPr lang="en-US" sz="3600" dirty="0" err="1">
                <a:solidFill>
                  <a:srgbClr val="DADADA"/>
                </a:solidFill>
                <a:latin typeface="Arial" charset="0"/>
                <a:ea typeface="ＭＳ Ｐゴシック" charset="0"/>
                <a:cs typeface="ＭＳ Ｐゴシック" charset="0"/>
              </a:rPr>
              <a:t>USArray</a:t>
            </a:r>
            <a:r>
              <a:rPr lang="en-US" sz="3600" dirty="0">
                <a:solidFill>
                  <a:srgbClr val="DADADA"/>
                </a:solidFill>
                <a:latin typeface="Arial" charset="0"/>
                <a:ea typeface="ＭＳ Ｐゴシック" charset="0"/>
                <a:cs typeface="ＭＳ Ｐゴシック" charset="0"/>
              </a:rPr>
              <a:t> Stations</a:t>
            </a:r>
            <a:br>
              <a:rPr lang="en-US" sz="3600" dirty="0">
                <a:solidFill>
                  <a:srgbClr val="DADADA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solidFill>
                  <a:srgbClr val="DADADA"/>
                </a:solidFill>
                <a:latin typeface="Arial" charset="0"/>
                <a:ea typeface="ＭＳ Ｐゴシック" charset="0"/>
                <a:cs typeface="ＭＳ Ｐゴシック" charset="0"/>
              </a:rPr>
              <a:t>807 </a:t>
            </a:r>
            <a:r>
              <a:rPr lang="en-US" sz="3600" dirty="0">
                <a:solidFill>
                  <a:srgbClr val="DADADA"/>
                </a:solidFill>
                <a:latin typeface="Arial" charset="0"/>
                <a:ea typeface="ＭＳ Ｐゴシック" charset="0"/>
                <a:cs typeface="ＭＳ Ｐゴシック" charset="0"/>
              </a:rPr>
              <a:t>stations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7391400" cy="53718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Tim-G5.disk:Applications:Microsoft Office 2004:Templates:Presentations:Designs:Shimmer</Template>
  <TotalTime>1895</TotalTime>
  <Words>407</Words>
  <Application>Microsoft Macintosh PowerPoint</Application>
  <PresentationFormat>Letter Paper (8.5x11 in)</PresentationFormat>
  <Paragraphs>120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Currently Operating USArray Stations 807 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“Short” Introduction to the IRIS Data Management Center Data Holdings Data Organization and Data Access</dc:title>
  <dc:creator>Tim Ahern</dc:creator>
  <cp:lastModifiedBy>Tim Ahern</cp:lastModifiedBy>
  <cp:revision>211</cp:revision>
  <cp:lastPrinted>2009-09-09T22:07:57Z</cp:lastPrinted>
  <dcterms:created xsi:type="dcterms:W3CDTF">2014-07-09T19:55:26Z</dcterms:created>
  <dcterms:modified xsi:type="dcterms:W3CDTF">2015-07-21T16:54:46Z</dcterms:modified>
</cp:coreProperties>
</file>