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83" r:id="rId2"/>
    <p:sldId id="284" r:id="rId3"/>
    <p:sldId id="282" r:id="rId4"/>
    <p:sldId id="295" r:id="rId5"/>
    <p:sldId id="303" r:id="rId6"/>
    <p:sldId id="304" r:id="rId7"/>
    <p:sldId id="305" r:id="rId8"/>
    <p:sldId id="256" r:id="rId9"/>
    <p:sldId id="297" r:id="rId10"/>
    <p:sldId id="298" r:id="rId11"/>
    <p:sldId id="307" r:id="rId12"/>
    <p:sldId id="306" r:id="rId1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3B3CA-2C25-DD4B-8531-FAA4D728C4FC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E926-123E-6047-86ED-DFF65C1B7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8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50DC7F8-510E-4D16-A20A-EB58F903F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2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0DC7F8-510E-4D16-A20A-EB58F903F1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87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0DC7F8-510E-4D16-A20A-EB58F903F1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894A607-7A4E-4FD8-BE74-C81AA99BF3EC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E4C12D4-B6B1-4C89-87A5-B0AB69E0D4D5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CDE3B9B-0BEA-4DBE-AD52-285039E6D195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1FA6DE7-E4D7-4DB3-BB8D-1385279F1EB9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91AB02E-B1C1-46A0-A9CE-4BA540A24CC7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6221-C75C-46F3-AECA-864DA6C01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72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985E0-EDB9-4EEC-9703-62FE4DBBE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16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07486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769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F4A2C-8526-4C03-B60A-075D38CA6F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63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770813" cy="1735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ABFF-4997-446C-8381-404368B9B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9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091F1-058F-40BF-8E8F-B6DB5D1E9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6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A8C83-3808-46B6-8CB8-C20F5B7050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1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4E266-E5CC-4343-844B-68A399289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EA06D-F0CA-4151-B695-93F24ABB0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0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F6D8C-E052-4296-9FFE-0A97A5D9D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8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F8304-03B1-46A4-9C95-EEB0B75C1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3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6580-0844-49BD-9090-66061856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87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1BAAA-8D59-4F37-862B-3D2A274A5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97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20 h 2182"/>
                <a:gd name="T4" fmla="*/ 13213 w 4897"/>
                <a:gd name="T5" fmla="*/ 320 h 2182"/>
                <a:gd name="T6" fmla="*/ 1321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7 w 5387"/>
                <a:gd name="T5" fmla="*/ 0 h 149"/>
                <a:gd name="T6" fmla="*/ 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>
                    <a:alpha val="0"/>
                  </a:srgbClr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1276 w 5387"/>
                <a:gd name="T5" fmla="*/ 0 h 149"/>
                <a:gd name="T6" fmla="*/ 1276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>
                    <a:alpha val="0"/>
                  </a:srgbClr>
                </a:gs>
                <a:gs pos="100000">
                  <a:srgbClr val="005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82904 h 1416"/>
                <a:gd name="T4" fmla="*/ 29 w 30"/>
                <a:gd name="T5" fmla="*/ 182904 h 1416"/>
                <a:gd name="T6" fmla="*/ 30 w 30"/>
                <a:gd name="T7" fmla="*/ 3483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876631 h 2161"/>
                <a:gd name="T4" fmla="*/ 29 w 29"/>
                <a:gd name="T5" fmla="*/ 876631 h 2161"/>
                <a:gd name="T6" fmla="*/ 27 w 29"/>
                <a:gd name="T7" fmla="*/ 10948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94012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24043E5-FF7A-43EE-909E-A59715842B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itchFamily="34" charset="-128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57200"/>
            <a:ext cx="9144000" cy="71072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cap="all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4000" cap="all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4000" cap="all" dirty="0" smtClean="0">
                <a:solidFill>
                  <a:srgbClr val="FFFFFF"/>
                </a:solidFill>
                <a:latin typeface="Arial" pitchFamily="34" charset="0"/>
              </a:rPr>
              <a:t>Seismic Network in Nepal</a:t>
            </a:r>
            <a:br>
              <a:rPr lang="en-US" sz="4000" cap="all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By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Bharat Prasad KOIRALA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Mukunda BHATTARAI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National Seismological Center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  Department of Mines and Geology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NEPAL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65463" y="17113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65767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workshop organized by IRIS in Hanoi, Vietnam</a:t>
            </a:r>
          </a:p>
          <a:p>
            <a:pPr algn="ctr"/>
            <a:r>
              <a:rPr lang="en-US" dirty="0" smtClean="0"/>
              <a:t> 9-17  September,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43762" y="6383337"/>
            <a:ext cx="1900238" cy="474663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255F5FC-1653-4CA8-AFFD-61BFA7EBCB51}" type="slidenum">
              <a:rPr lang="en-US" sz="1400">
                <a:solidFill>
                  <a:srgbClr val="FFFFFF"/>
                </a:solidFill>
                <a:latin typeface="Arial" pitchFamily="34" charset="0"/>
              </a:rPr>
              <a:pPr eaLnBrk="1" hangingPunct="1"/>
              <a:t>10</a:t>
            </a:fld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281112"/>
          </a:xfrm>
        </p:spPr>
        <p:txBody>
          <a:bodyPr/>
          <a:lstStyle/>
          <a:p>
            <a:pPr algn="ctr"/>
            <a:r>
              <a:rPr lang="en-US" sz="3600" cap="all" dirty="0" smtClean="0">
                <a:solidFill>
                  <a:schemeClr val="tx1"/>
                </a:solidFill>
                <a:latin typeface="Arial" pitchFamily="34" charset="0"/>
              </a:rPr>
              <a:t>Aftershock Distribution of </a:t>
            </a:r>
            <a:r>
              <a:rPr lang="en-US" sz="3600" cap="all" dirty="0" err="1" smtClean="0">
                <a:solidFill>
                  <a:schemeClr val="tx1"/>
                </a:solidFill>
                <a:latin typeface="Arial" pitchFamily="34" charset="0"/>
              </a:rPr>
              <a:t>Gorkha</a:t>
            </a:r>
            <a:r>
              <a:rPr lang="en-US" sz="3600" cap="all" dirty="0" smtClean="0">
                <a:solidFill>
                  <a:schemeClr val="tx1"/>
                </a:solidFill>
                <a:latin typeface="Arial" pitchFamily="34" charset="0"/>
              </a:rPr>
              <a:t>  Earthquake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884350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0813" cy="990600"/>
          </a:xfrm>
        </p:spPr>
        <p:txBody>
          <a:bodyPr/>
          <a:lstStyle/>
          <a:p>
            <a:pPr algn="ctr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8013" cy="45243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MoU</a:t>
            </a:r>
            <a:r>
              <a:rPr lang="en-US" dirty="0" smtClean="0"/>
              <a:t> between RIMES and DMG is under process to strengthen the Network capacity.</a:t>
            </a:r>
          </a:p>
          <a:p>
            <a:r>
              <a:rPr lang="en-US" dirty="0" smtClean="0"/>
              <a:t>We are going to upgrade our analogue acquision system to digital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7091F1-058F-40BF-8E8F-B6DB5D1E98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8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20150411_08133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" r="11205" b="38950"/>
          <a:stretch/>
        </p:blipFill>
        <p:spPr>
          <a:xfrm>
            <a:off x="0" y="105378"/>
            <a:ext cx="8991600" cy="38400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7091F1-058F-40BF-8E8F-B6DB5D1E98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IMG_20150426_10501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5" t="32602" r="489" b="38376"/>
          <a:stretch/>
        </p:blipFill>
        <p:spPr>
          <a:xfrm>
            <a:off x="0" y="3962400"/>
            <a:ext cx="8983286" cy="2895600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0" y="3402676"/>
            <a:ext cx="9144000" cy="712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buFont typeface="Times New Roman" pitchFamily="18" charset="0"/>
              <a:buNone/>
              <a:defRPr/>
            </a:pP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0338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cap="all" dirty="0" smtClean="0">
                <a:solidFill>
                  <a:schemeClr val="accent3"/>
                </a:solidFill>
                <a:latin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defRPr/>
            </a:pPr>
            <a:r>
              <a:rPr lang="en-US" dirty="0" smtClean="0">
                <a:ea typeface="+mn-ea"/>
              </a:rPr>
              <a:t>I</a:t>
            </a:r>
            <a:r>
              <a:rPr lang="en-US" b="1" dirty="0" smtClean="0">
                <a:ea typeface="+mn-ea"/>
              </a:rPr>
              <a:t>ntroduction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ea typeface="+mn-ea"/>
              </a:rPr>
              <a:t>Seismic Network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ea typeface="+mn-ea"/>
              </a:rPr>
              <a:t>Instrumentation</a:t>
            </a:r>
            <a:endParaRPr lang="en-US" b="1" dirty="0">
              <a:ea typeface="+mn-ea"/>
            </a:endParaRP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b="1" dirty="0" smtClean="0">
                <a:ea typeface="+mn-ea"/>
              </a:rPr>
              <a:t>Seismicity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b="1" dirty="0" smtClean="0">
                <a:ea typeface="+mn-ea"/>
              </a:rPr>
              <a:t>Recent </a:t>
            </a:r>
            <a:r>
              <a:rPr lang="en-US" b="1" dirty="0" smtClean="0">
                <a:ea typeface="+mn-ea"/>
              </a:rPr>
              <a:t>Earthquakes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en-US" b="1" dirty="0" smtClean="0">
                <a:ea typeface="+mn-ea"/>
              </a:rPr>
              <a:t>Future Plans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158538" y="41735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243762" y="6383337"/>
            <a:ext cx="1900238" cy="474663"/>
          </a:xfrm>
        </p:spPr>
        <p:txBody>
          <a:bodyPr/>
          <a:lstStyle/>
          <a:p>
            <a:fld id="{D67091F1-058F-40BF-8E8F-B6DB5D1E98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2" descr="http://www.ctdcn.org.np/assets/images/nepal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6987"/>
            <a:ext cx="7770692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6" descr="http://enr.construction.com/images2/2012/02/ENR02062012nws_China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513" y="685800"/>
            <a:ext cx="26939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9"/>
          <p:cNvSpPr>
            <a:spLocks noChangeShapeType="1"/>
          </p:cNvSpPr>
          <p:nvPr/>
        </p:nvSpPr>
        <p:spPr bwMode="auto">
          <a:xfrm flipH="1">
            <a:off x="814388" y="1066800"/>
            <a:ext cx="3325812" cy="150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0"/>
          <p:cNvSpPr>
            <a:spLocks noChangeShapeType="1"/>
          </p:cNvSpPr>
          <p:nvPr/>
        </p:nvSpPr>
        <p:spPr bwMode="auto">
          <a:xfrm>
            <a:off x="4140200" y="1066800"/>
            <a:ext cx="4306888" cy="150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1225550" y="0"/>
            <a:ext cx="577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sz="4000" b="1" dirty="0">
                <a:latin typeface="+mn-lt"/>
                <a:ea typeface="MS PGothic" charset="0"/>
                <a:cs typeface="MS PGothic" charset="0"/>
              </a:rPr>
              <a:t>INTRODUCTION</a:t>
            </a:r>
          </a:p>
        </p:txBody>
      </p:sp>
      <p:sp>
        <p:nvSpPr>
          <p:cNvPr id="18438" name="AutoShape 2" descr="http://enr.construction.com/images2/2012/02/ENR02062012nws_China_C.jpg"/>
          <p:cNvSpPr>
            <a:spLocks noChangeAspect="1" noChangeArrowheads="1"/>
          </p:cNvSpPr>
          <p:nvPr/>
        </p:nvSpPr>
        <p:spPr bwMode="auto">
          <a:xfrm>
            <a:off x="155575" y="-1050925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AutoShape 4" descr="http://enr.construction.com/images2/2012/02/ENR02062012nws_China_C.jpg"/>
          <p:cNvSpPr>
            <a:spLocks noChangeAspect="1" noChangeArrowheads="1"/>
          </p:cNvSpPr>
          <p:nvPr/>
        </p:nvSpPr>
        <p:spPr bwMode="auto">
          <a:xfrm>
            <a:off x="155575" y="-1050925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243762" y="6383337"/>
            <a:ext cx="1900238" cy="474663"/>
          </a:xfrm>
        </p:spPr>
        <p:txBody>
          <a:bodyPr/>
          <a:lstStyle/>
          <a:p>
            <a:fld id="{D67091F1-058F-40BF-8E8F-B6DB5D1E98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0013" y="244475"/>
            <a:ext cx="8891587" cy="6003925"/>
            <a:chOff x="0" y="119"/>
            <a:chExt cx="5601" cy="3782"/>
          </a:xfrm>
        </p:grpSpPr>
        <p:sp>
          <p:nvSpPr>
            <p:cNvPr id="20482" name="Rectangle 8"/>
            <p:cNvSpPr>
              <a:spLocks noChangeArrowheads="1"/>
            </p:cNvSpPr>
            <p:nvPr/>
          </p:nvSpPr>
          <p:spPr bwMode="auto">
            <a:xfrm>
              <a:off x="0" y="119"/>
              <a:ext cx="560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Times New Roman" charset="0"/>
                <a:buNone/>
                <a:defRPr/>
              </a:pPr>
              <a:r>
                <a:rPr lang="en-US" sz="4000" b="1" cap="all" dirty="0">
                  <a:solidFill>
                    <a:srgbClr val="FFFFFF"/>
                  </a:solidFill>
                  <a:latin typeface="+mn-lt"/>
                  <a:ea typeface="MS PGothic" charset="0"/>
                  <a:cs typeface="MS PGothic" charset="0"/>
                </a:rPr>
                <a:t>Seismic Network</a:t>
              </a:r>
            </a:p>
          </p:txBody>
        </p:sp>
        <p:pic>
          <p:nvPicPr>
            <p:cNvPr id="20483" name="Picture 9" descr="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781"/>
              <a:ext cx="518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43762" y="6383337"/>
            <a:ext cx="1900238" cy="474663"/>
          </a:xfrm>
        </p:spPr>
        <p:txBody>
          <a:bodyPr/>
          <a:lstStyle/>
          <a:p>
            <a:fld id="{D67091F1-058F-40BF-8E8F-B6DB5D1E98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3162"/>
            <a:ext cx="9448800" cy="967438"/>
          </a:xfrm>
        </p:spPr>
        <p:txBody>
          <a:bodyPr/>
          <a:lstStyle/>
          <a:p>
            <a:r>
              <a:rPr lang="en-US" sz="3950" dirty="0" smtClean="0"/>
              <a:t> </a:t>
            </a:r>
            <a:r>
              <a:rPr lang="en-US" sz="3950" dirty="0" smtClean="0">
                <a:solidFill>
                  <a:srgbClr val="FFFFFF"/>
                </a:solidFill>
              </a:rPr>
              <a:t>Table of current seismic stations</a:t>
            </a:r>
            <a:endParaRPr lang="en-US" sz="39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4571999" cy="601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EASTERN NETWORK</a:t>
            </a:r>
          </a:p>
          <a:p>
            <a:r>
              <a:rPr lang="en-US" sz="2400" dirty="0" smtClean="0"/>
              <a:t>85.40		27.57</a:t>
            </a:r>
            <a:r>
              <a:rPr lang="en-US" sz="2400" dirty="0"/>
              <a:t>	</a:t>
            </a:r>
            <a:r>
              <a:rPr lang="en-US" sz="2400" dirty="0" smtClean="0"/>
              <a:t>	PKI</a:t>
            </a:r>
            <a:endParaRPr lang="en-US" sz="2400" dirty="0"/>
          </a:p>
          <a:p>
            <a:r>
              <a:rPr lang="en-US" sz="2400" dirty="0" smtClean="0"/>
              <a:t>85.10</a:t>
            </a:r>
            <a:r>
              <a:rPr lang="en-US" sz="2400" dirty="0"/>
              <a:t>	</a:t>
            </a:r>
            <a:r>
              <a:rPr lang="en-US" sz="2400" dirty="0" smtClean="0"/>
              <a:t>  	27.60		DMN</a:t>
            </a:r>
            <a:endParaRPr lang="en-US" sz="2400" dirty="0"/>
          </a:p>
          <a:p>
            <a:r>
              <a:rPr lang="en-US" sz="2400" dirty="0" smtClean="0"/>
              <a:t>85.27</a:t>
            </a:r>
            <a:r>
              <a:rPr lang="en-US" sz="2400" dirty="0"/>
              <a:t>	</a:t>
            </a:r>
            <a:r>
              <a:rPr lang="en-US" sz="2400" dirty="0" smtClean="0"/>
              <a:t>  	27.80		KKN</a:t>
            </a:r>
            <a:endParaRPr lang="en-US" sz="2400" dirty="0"/>
          </a:p>
          <a:p>
            <a:r>
              <a:rPr lang="en-US" sz="2400" dirty="0" smtClean="0"/>
              <a:t>85.88</a:t>
            </a:r>
            <a:r>
              <a:rPr lang="en-US" sz="2400" dirty="0"/>
              <a:t>	</a:t>
            </a:r>
            <a:r>
              <a:rPr lang="en-US" sz="2400" dirty="0" smtClean="0"/>
              <a:t>  	27.91		GUN</a:t>
            </a:r>
            <a:endParaRPr lang="en-US" sz="2400" dirty="0"/>
          </a:p>
          <a:p>
            <a:r>
              <a:rPr lang="en-US" sz="2400" dirty="0" smtClean="0"/>
              <a:t>84.63</a:t>
            </a:r>
            <a:r>
              <a:rPr lang="en-US" sz="2400" dirty="0"/>
              <a:t>	</a:t>
            </a:r>
            <a:r>
              <a:rPr lang="en-US" sz="2400" dirty="0" smtClean="0"/>
              <a:t>  	28.00		GKN</a:t>
            </a:r>
            <a:endParaRPr lang="en-US" sz="2400" dirty="0"/>
          </a:p>
          <a:p>
            <a:r>
              <a:rPr lang="en-US" sz="2400" dirty="0" smtClean="0"/>
              <a:t>82.98</a:t>
            </a:r>
            <a:r>
              <a:rPr lang="en-US" sz="2400" dirty="0"/>
              <a:t>	</a:t>
            </a:r>
            <a:r>
              <a:rPr lang="en-US" sz="2400" dirty="0" smtClean="0"/>
              <a:t>  	28.10		PYUN</a:t>
            </a:r>
            <a:endParaRPr lang="en-US" sz="2400" dirty="0"/>
          </a:p>
          <a:p>
            <a:r>
              <a:rPr lang="en-US" sz="2400" dirty="0" smtClean="0"/>
              <a:t>83.60</a:t>
            </a:r>
            <a:r>
              <a:rPr lang="en-US" sz="2400" dirty="0"/>
              <a:t>	</a:t>
            </a:r>
            <a:r>
              <a:rPr lang="en-US" sz="2400" dirty="0" smtClean="0"/>
              <a:t>  	27.76		KOLN</a:t>
            </a:r>
            <a:endParaRPr lang="en-US" sz="2400" dirty="0"/>
          </a:p>
          <a:p>
            <a:r>
              <a:rPr lang="en-US" sz="2400" dirty="0" smtClean="0"/>
              <a:t>83.76</a:t>
            </a:r>
            <a:r>
              <a:rPr lang="en-US" sz="2400" dirty="0"/>
              <a:t>	</a:t>
            </a:r>
            <a:r>
              <a:rPr lang="en-US" sz="2400" dirty="0" smtClean="0"/>
              <a:t>  	28.34</a:t>
            </a:r>
            <a:r>
              <a:rPr lang="en-US" sz="2400" dirty="0"/>
              <a:t>	</a:t>
            </a:r>
            <a:r>
              <a:rPr lang="en-US" sz="2400" dirty="0" smtClean="0"/>
              <a:t>	DANN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86.59</a:t>
            </a:r>
            <a:r>
              <a:rPr lang="en-US" sz="2400" dirty="0"/>
              <a:t>	</a:t>
            </a:r>
            <a:r>
              <a:rPr lang="en-US" sz="2400" dirty="0" smtClean="0"/>
              <a:t>  	26.95		RAMN</a:t>
            </a:r>
            <a:endParaRPr lang="en-US" sz="2400" dirty="0"/>
          </a:p>
          <a:p>
            <a:r>
              <a:rPr lang="en-US" sz="2400" dirty="0" smtClean="0"/>
              <a:t>87.39</a:t>
            </a:r>
            <a:r>
              <a:rPr lang="en-US" sz="2400" dirty="0"/>
              <a:t>	</a:t>
            </a:r>
            <a:r>
              <a:rPr lang="en-US" sz="2400" dirty="0" smtClean="0"/>
              <a:t>  	26.86		ODAN</a:t>
            </a:r>
            <a:endParaRPr lang="en-US" sz="2400" dirty="0"/>
          </a:p>
          <a:p>
            <a:r>
              <a:rPr lang="en-US" sz="2400" dirty="0" smtClean="0"/>
              <a:t>87.71</a:t>
            </a:r>
            <a:r>
              <a:rPr lang="en-US" sz="2400" dirty="0"/>
              <a:t>	</a:t>
            </a:r>
            <a:r>
              <a:rPr lang="en-US" sz="2400" dirty="0" smtClean="0"/>
              <a:t>  	27.35		TAPN</a:t>
            </a:r>
          </a:p>
          <a:p>
            <a:r>
              <a:rPr lang="en-US" sz="2400" dirty="0" smtClean="0"/>
              <a:t>86.19</a:t>
            </a:r>
            <a:r>
              <a:rPr lang="en-US" sz="2400" dirty="0"/>
              <a:t>	</a:t>
            </a:r>
            <a:r>
              <a:rPr lang="en-US" sz="2400" dirty="0" smtClean="0"/>
              <a:t>  	27.65		JIRN</a:t>
            </a:r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7091F1-058F-40BF-8E8F-B6DB5D1E98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762000"/>
            <a:ext cx="43434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800"/>
              </a:spcBef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WESTERN NETWORK</a:t>
            </a: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82.34		28.71		MEGN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81.16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28.77		BADN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81.33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28.63		GNKN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81.61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28.68		GBAN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81.27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28.87		PUSN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81.20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29.47		BAYN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80.62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29.17		GHAN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80.74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29.48		GJRN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81.67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	28.41		HARN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7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0813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Instruments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5BABFF-4997-446C-8381-404368B9BED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7"/>
          <a:stretch/>
        </p:blipFill>
        <p:spPr bwMode="auto">
          <a:xfrm>
            <a:off x="4572000" y="4019305"/>
            <a:ext cx="4324987" cy="285180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03"/>
          <a:stretch/>
        </p:blipFill>
        <p:spPr bwMode="auto">
          <a:xfrm>
            <a:off x="152400" y="4017010"/>
            <a:ext cx="4182110" cy="286956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51918"/>
            <a:ext cx="4114800" cy="3134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6615" y="23229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62000"/>
            <a:ext cx="4038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Analysis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5BABFF-4997-446C-8381-404368B9BE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731188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Digitizer 		</a:t>
            </a:r>
            <a:r>
              <a:rPr lang="en-US" dirty="0" smtClean="0">
                <a:sym typeface="Wingdings"/>
              </a:rPr>
              <a:t>	</a:t>
            </a:r>
            <a:r>
              <a:rPr lang="en-US" dirty="0" smtClean="0"/>
              <a:t>ADAS – PC</a:t>
            </a:r>
          </a:p>
          <a:p>
            <a:endParaRPr lang="en-US" dirty="0" smtClean="0"/>
          </a:p>
          <a:p>
            <a:r>
              <a:rPr lang="en-US" dirty="0" smtClean="0"/>
              <a:t> Seismometer	</a:t>
            </a:r>
            <a:r>
              <a:rPr lang="en-US" dirty="0" smtClean="0">
                <a:sym typeface="Wingdings"/>
              </a:rPr>
              <a:t>	</a:t>
            </a:r>
            <a:r>
              <a:rPr lang="en-US" dirty="0" smtClean="0"/>
              <a:t>21 –  ZM 500 – 1 Hz</a:t>
            </a:r>
            <a:endParaRPr lang="en-US" dirty="0"/>
          </a:p>
          <a:p>
            <a:r>
              <a:rPr lang="en-US" dirty="0" smtClean="0"/>
              <a:t>					2 – Broadband STS 2.0</a:t>
            </a:r>
            <a:endParaRPr lang="en-US" dirty="0"/>
          </a:p>
          <a:p>
            <a:r>
              <a:rPr lang="en-US" dirty="0" smtClean="0"/>
              <a:t>					3 – Long Period	ZM </a:t>
            </a:r>
            <a:r>
              <a:rPr lang="en-US" dirty="0"/>
              <a:t>500, HM 500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		  	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Analysis System</a:t>
            </a:r>
            <a:endParaRPr lang="en-US" u="sng" dirty="0">
              <a:solidFill>
                <a:schemeClr val="tx1"/>
              </a:solidFill>
            </a:endParaRPr>
          </a:p>
          <a:p>
            <a:r>
              <a:rPr lang="en-US" dirty="0" smtClean="0"/>
              <a:t>JADE	– Data acquisition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ONYX	--Processing/Interpretation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057400"/>
            <a:ext cx="4419600" cy="2812011"/>
            <a:chOff x="0" y="3980460"/>
            <a:chExt cx="1867186" cy="1247300"/>
          </a:xfrm>
        </p:grpSpPr>
        <p:sp>
          <p:nvSpPr>
            <p:cNvPr id="7" name="TextBox 6"/>
            <p:cNvSpPr txBox="1"/>
            <p:nvPr/>
          </p:nvSpPr>
          <p:spPr>
            <a:xfrm>
              <a:off x="0" y="3980460"/>
              <a:ext cx="1867186" cy="121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 smtClean="0"/>
            </a:p>
            <a:p>
              <a:endParaRPr lang="en-US" sz="1400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5" t="2564" r="25741" b="6267"/>
            <a:stretch/>
          </p:blipFill>
          <p:spPr bwMode="auto">
            <a:xfrm>
              <a:off x="146017" y="4312160"/>
              <a:ext cx="1616909" cy="915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495800" y="4340225"/>
            <a:ext cx="3886200" cy="2514600"/>
            <a:chOff x="7179079" y="4084708"/>
            <a:chExt cx="1710466" cy="1592185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612" r="33141" b="6919"/>
            <a:stretch/>
          </p:blipFill>
          <p:spPr bwMode="auto">
            <a:xfrm>
              <a:off x="7179079" y="4454315"/>
              <a:ext cx="1710466" cy="12225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79079" y="4084708"/>
              <a:ext cx="171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ONYX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1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43762" y="6383337"/>
            <a:ext cx="1900238" cy="474663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379DFBA-202F-43C6-917A-498941D69D41}" type="slidenum">
              <a:rPr lang="en-US" sz="1400">
                <a:solidFill>
                  <a:srgbClr val="FFFFFF"/>
                </a:solidFill>
                <a:latin typeface="Arial" pitchFamily="34" charset="0"/>
              </a:rPr>
              <a:pPr eaLnBrk="1" hangingPunct="1"/>
              <a:t>8</a:t>
            </a:fld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33" y="76200"/>
            <a:ext cx="8203067" cy="6515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77599" y="128515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sz="4000" cap="all" dirty="0" smtClean="0">
                <a:solidFill>
                  <a:schemeClr val="accent3"/>
                </a:solidFill>
                <a:latin typeface="Arial" pitchFamily="34" charset="0"/>
              </a:rPr>
              <a:t>Seismic signal of </a:t>
            </a:r>
            <a:r>
              <a:rPr lang="en-US" sz="4000" cap="all" dirty="0" err="1" smtClean="0">
                <a:solidFill>
                  <a:schemeClr val="accent3"/>
                </a:solidFill>
                <a:latin typeface="Arial" pitchFamily="34" charset="0"/>
              </a:rPr>
              <a:t>Gorkha</a:t>
            </a:r>
            <a:r>
              <a:rPr lang="en-US" sz="4000" cap="all" dirty="0" smtClean="0">
                <a:solidFill>
                  <a:schemeClr val="accent3"/>
                </a:solidFill>
                <a:latin typeface="Arial" pitchFamily="34" charset="0"/>
              </a:rPr>
              <a:t> Earthquake (25 Apr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43762" y="6400800"/>
            <a:ext cx="1900238" cy="474663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C403446-F627-47A6-BCDA-49A56AEB7F9D}" type="slidenum">
              <a:rPr lang="en-US" sz="1400">
                <a:solidFill>
                  <a:srgbClr val="FFFFFF"/>
                </a:solidFill>
                <a:latin typeface="Arial" pitchFamily="34" charset="0"/>
              </a:rPr>
              <a:pPr eaLnBrk="1" hangingPunct="1"/>
              <a:t>9</a:t>
            </a:fld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099688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111</Words>
  <Application>Microsoft Macintosh PowerPoint</Application>
  <PresentationFormat>On-screen Show (4:3)</PresentationFormat>
  <Paragraphs>82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 Seismic Network in Nepal  By   Bharat Prasad KOIRALA Mukunda BHATTARAI  National Seismological Center   Department of Mines and Geology NEPAL</vt:lpstr>
      <vt:lpstr>Outline</vt:lpstr>
      <vt:lpstr>Slide 3</vt:lpstr>
      <vt:lpstr>Slide 4</vt:lpstr>
      <vt:lpstr> Table of current seismic stations</vt:lpstr>
      <vt:lpstr>Instruments</vt:lpstr>
      <vt:lpstr>Analysis system</vt:lpstr>
      <vt:lpstr>Slide 8</vt:lpstr>
      <vt:lpstr>Seismic signal of Gorkha Earthquake (25 Apr 2015)</vt:lpstr>
      <vt:lpstr>Aftershock Distribution of Gorkha  Earthquake 2015</vt:lpstr>
      <vt:lpstr>Future Plans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Safety Day</dc:title>
  <dc:creator>NSC-DMG</dc:creator>
  <cp:lastModifiedBy>Mukunda</cp:lastModifiedBy>
  <cp:revision>310</cp:revision>
  <cp:lastPrinted>1601-01-01T00:00:00Z</cp:lastPrinted>
  <dcterms:created xsi:type="dcterms:W3CDTF">2004-01-13T06:25:07Z</dcterms:created>
  <dcterms:modified xsi:type="dcterms:W3CDTF">2015-07-13T04:56:14Z</dcterms:modified>
</cp:coreProperties>
</file>