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sldIdLst>
    <p:sldId id="317" r:id="rId2"/>
    <p:sldId id="327" r:id="rId3"/>
    <p:sldId id="328" r:id="rId4"/>
    <p:sldId id="315" r:id="rId5"/>
    <p:sldId id="330" r:id="rId6"/>
    <p:sldId id="331" r:id="rId7"/>
    <p:sldId id="323" r:id="rId8"/>
    <p:sldId id="324" r:id="rId9"/>
    <p:sldId id="325" r:id="rId10"/>
    <p:sldId id="319" r:id="rId11"/>
    <p:sldId id="326" r:id="rId12"/>
    <p:sldId id="329" r:id="rId13"/>
    <p:sldId id="322" r:id="rId14"/>
    <p:sldId id="33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38" autoAdjust="0"/>
  </p:normalViewPr>
  <p:slideViewPr>
    <p:cSldViewPr>
      <p:cViewPr>
        <p:scale>
          <a:sx n="200" d="100"/>
          <a:sy n="200" d="100"/>
        </p:scale>
        <p:origin x="3120" y="3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CC1F715-8921-42F7-8FC4-C9F257514893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BB3C52-1DF8-47D4-8D44-C23A95522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310BA-76BF-4FF6-BB5B-25A597CC3A79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307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57F73-9FE5-42A2-95B5-910B31715899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23925" y="685800"/>
            <a:ext cx="50117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86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B6064-9C24-4CE0-8DDF-EA6ADAF48D36}" type="slidenum">
              <a:rPr lang="en-US"/>
              <a:pPr/>
              <a:t>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B3C52-1DF8-47D4-8D44-C23A95522E7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16BCFC1-84C8-47DF-9D96-B7829DAD4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08AC-72E9-42DF-893C-820A41B65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809C-BBE1-4AFF-9148-630467C3B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7D47-45BA-497D-A3B3-BA85AB1BB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6680-4B59-43A2-AB28-86D5EC948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F2BD-01C4-459E-AEB4-6DE20899D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6A31-A677-4314-8470-387A8CFE9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92CB-446D-49DA-98DC-8ACF7E0FC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31D6-25F2-49EC-9F0A-3219C0804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E014-4A6E-4155-A796-E673831B1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A652-6DA2-4737-BF07-40F267B91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8C1D84B7-D353-4BCE-8CDF-E9FD6FE1E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373216"/>
            <a:ext cx="4267200" cy="1368152"/>
          </a:xfrm>
        </p:spPr>
        <p:txBody>
          <a:bodyPr/>
          <a:lstStyle/>
          <a:p>
            <a:pPr eaLnBrk="1" hangingPunct="1">
              <a:defRPr/>
            </a:pPr>
            <a:r>
              <a:rPr lang="fr-FR" sz="1200" dirty="0" smtClean="0">
                <a:latin typeface="Arial Rounded MT Bold" pitchFamily="34" charset="0"/>
              </a:rPr>
              <a:t>AHMAD RIFAIE AHMAD RIDZUAN</a:t>
            </a:r>
          </a:p>
          <a:p>
            <a:pPr eaLnBrk="1" hangingPunct="1">
              <a:defRPr/>
            </a:pPr>
            <a:r>
              <a:rPr lang="fr-FR" sz="1200" dirty="0" smtClean="0">
                <a:latin typeface="Arial Rounded MT Bold" pitchFamily="34" charset="0"/>
              </a:rPr>
              <a:t>METEOROLOGICAL OFFICER</a:t>
            </a:r>
            <a:r>
              <a:rPr lang="fr-FR" sz="1100" dirty="0" smtClean="0">
                <a:latin typeface="Arial Rounded MT Bold" pitchFamily="34" charset="0"/>
              </a:rPr>
              <a:t>                         </a:t>
            </a:r>
          </a:p>
          <a:p>
            <a:pPr eaLnBrk="1" hangingPunct="1">
              <a:defRPr/>
            </a:pPr>
            <a:r>
              <a:rPr lang="fr-FR" sz="1100" dirty="0" err="1" smtClean="0">
                <a:latin typeface="Arial Rounded MT Bold" pitchFamily="34" charset="0"/>
              </a:rPr>
              <a:t>Malaysian</a:t>
            </a:r>
            <a:r>
              <a:rPr lang="fr-FR" sz="1100" dirty="0" smtClean="0">
                <a:latin typeface="Arial Rounded MT Bold" pitchFamily="34" charset="0"/>
              </a:rPr>
              <a:t> </a:t>
            </a:r>
            <a:r>
              <a:rPr lang="fr-FR" sz="1100" dirty="0" err="1">
                <a:latin typeface="Arial Rounded MT Bold" pitchFamily="34" charset="0"/>
              </a:rPr>
              <a:t>Meteorological</a:t>
            </a:r>
            <a:r>
              <a:rPr lang="fr-FR" sz="1100" dirty="0">
                <a:latin typeface="Arial Rounded MT Bold" pitchFamily="34" charset="0"/>
              </a:rPr>
              <a:t> </a:t>
            </a:r>
            <a:r>
              <a:rPr lang="fr-FR" sz="1100" dirty="0" err="1">
                <a:latin typeface="Arial Rounded MT Bold" pitchFamily="34" charset="0"/>
              </a:rPr>
              <a:t>Department</a:t>
            </a:r>
            <a:r>
              <a:rPr lang="fr-FR" sz="1100" dirty="0">
                <a:latin typeface="Arial Rounded MT Bold" pitchFamily="34" charset="0"/>
              </a:rPr>
              <a:t> (MMD)</a:t>
            </a:r>
          </a:p>
          <a:p>
            <a:pPr eaLnBrk="1" hangingPunct="1">
              <a:defRPr/>
            </a:pPr>
            <a:r>
              <a:rPr lang="fr-FR" sz="1100" dirty="0" err="1">
                <a:latin typeface="Arial Rounded MT Bold" pitchFamily="34" charset="0"/>
              </a:rPr>
              <a:t>Ministry</a:t>
            </a:r>
            <a:r>
              <a:rPr lang="fr-FR" sz="1100" dirty="0">
                <a:latin typeface="Arial Rounded MT Bold" pitchFamily="34" charset="0"/>
              </a:rPr>
              <a:t> of Science, </a:t>
            </a:r>
            <a:r>
              <a:rPr lang="fr-FR" sz="1100" dirty="0" err="1">
                <a:latin typeface="Arial Rounded MT Bold" pitchFamily="34" charset="0"/>
              </a:rPr>
              <a:t>Technology</a:t>
            </a:r>
            <a:r>
              <a:rPr lang="fr-FR" sz="1100" dirty="0">
                <a:latin typeface="Arial Rounded MT Bold" pitchFamily="34" charset="0"/>
              </a:rPr>
              <a:t> and </a:t>
            </a:r>
            <a:r>
              <a:rPr lang="fr-FR" sz="1100" dirty="0" smtClean="0">
                <a:latin typeface="Arial Rounded MT Bold" pitchFamily="34" charset="0"/>
              </a:rPr>
              <a:t>Innovation (MOSTI)</a:t>
            </a:r>
            <a:endParaRPr lang="fr-FR" sz="1100" dirty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fr-FR" sz="1100" dirty="0" err="1">
                <a:latin typeface="Arial Rounded MT Bold" pitchFamily="34" charset="0"/>
              </a:rPr>
              <a:t>Jalan</a:t>
            </a:r>
            <a:r>
              <a:rPr lang="fr-FR" sz="1100" dirty="0">
                <a:latin typeface="Arial Rounded MT Bold" pitchFamily="34" charset="0"/>
              </a:rPr>
              <a:t> </a:t>
            </a:r>
            <a:r>
              <a:rPr lang="fr-FR" sz="1100" dirty="0" smtClean="0">
                <a:latin typeface="Arial Rounded MT Bold" pitchFamily="34" charset="0"/>
              </a:rPr>
              <a:t>Sultan, 46667 </a:t>
            </a:r>
            <a:r>
              <a:rPr lang="fr-FR" sz="1100" dirty="0" err="1">
                <a:latin typeface="Arial Rounded MT Bold" pitchFamily="34" charset="0"/>
              </a:rPr>
              <a:t>Petaling</a:t>
            </a:r>
            <a:r>
              <a:rPr lang="fr-FR" sz="1100" dirty="0">
                <a:latin typeface="Arial Rounded MT Bold" pitchFamily="34" charset="0"/>
              </a:rPr>
              <a:t> </a:t>
            </a:r>
            <a:r>
              <a:rPr lang="fr-FR" sz="1100" dirty="0" err="1">
                <a:latin typeface="Arial Rounded MT Bold" pitchFamily="34" charset="0"/>
              </a:rPr>
              <a:t>Jaya</a:t>
            </a:r>
            <a:r>
              <a:rPr lang="fr-FR" sz="1100" dirty="0">
                <a:latin typeface="Arial Rounded MT Bold" pitchFamily="34" charset="0"/>
              </a:rPr>
              <a:t>, Selangor, </a:t>
            </a:r>
            <a:r>
              <a:rPr lang="fr-FR" sz="1100" dirty="0" smtClean="0">
                <a:latin typeface="Arial Rounded MT Bold" pitchFamily="34" charset="0"/>
              </a:rPr>
              <a:t> Malaysia</a:t>
            </a:r>
            <a:endParaRPr lang="fr-FR" sz="1100" dirty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en-US" sz="1100" b="1" dirty="0" smtClean="0">
                <a:effectLst/>
              </a:rPr>
              <a:t>Email: rifaie@met.gov.my</a:t>
            </a:r>
            <a:endParaRPr lang="en-US" sz="1100" b="1" dirty="0">
              <a:effectLst/>
            </a:endParaRPr>
          </a:p>
        </p:txBody>
      </p:sp>
      <p:pic>
        <p:nvPicPr>
          <p:cNvPr id="4100" name="Picture 9" descr="most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met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32656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980728"/>
            <a:ext cx="75438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cap="all" dirty="0">
                <a:solidFill>
                  <a:srgbClr val="FFFF00"/>
                </a:solidFill>
                <a:latin typeface="Trebuchet MS" pitchFamily="34" charset="0"/>
                <a:cs typeface="+mn-cs"/>
              </a:rPr>
              <a:t>MALAYSIAN </a:t>
            </a:r>
          </a:p>
          <a:p>
            <a:pPr>
              <a:defRPr/>
            </a:pPr>
            <a:r>
              <a:rPr lang="en-US" sz="4400" b="1" cap="all" dirty="0">
                <a:solidFill>
                  <a:srgbClr val="FFFF00"/>
                </a:solidFill>
                <a:latin typeface="Trebuchet MS" pitchFamily="34" charset="0"/>
                <a:cs typeface="+mn-cs"/>
              </a:rPr>
              <a:t>NATIONAL TSUNAMI EARLY WARNING </a:t>
            </a:r>
            <a:r>
              <a:rPr lang="en-US" sz="4400" b="1" cap="all" dirty="0" smtClean="0">
                <a:solidFill>
                  <a:srgbClr val="FFFF00"/>
                </a:solidFill>
                <a:latin typeface="Trebuchet MS" pitchFamily="34" charset="0"/>
                <a:cs typeface="+mn-cs"/>
              </a:rPr>
              <a:t>SYSTEM</a:t>
            </a:r>
            <a:endParaRPr lang="en-US" sz="4400" b="1" cap="all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827584" y="306896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dirty="0" smtClean="0"/>
              <a:t>MNTEWS</a:t>
            </a:r>
            <a:endParaRPr lang="en-US" altLang="en-US" b="1" dirty="0"/>
          </a:p>
        </p:txBody>
      </p:sp>
      <p:pic>
        <p:nvPicPr>
          <p:cNvPr id="8" name="Picture 7" descr="mainadieu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89040"/>
            <a:ext cx="1828800" cy="1476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mainadieu1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789040"/>
            <a:ext cx="1828800" cy="148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mainadieu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789040"/>
            <a:ext cx="1828800" cy="148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3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789040"/>
            <a:ext cx="1828800" cy="148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539552" y="879376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METADATA MALAYSIA NATIONAL SEISMIC NETWORK</a:t>
            </a:r>
            <a:endParaRPr lang="es-MX" sz="2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+mn-cs"/>
            </a:endParaRPr>
          </a:p>
        </p:txBody>
      </p:sp>
      <p:pic>
        <p:nvPicPr>
          <p:cNvPr id="89" name="Picture 9" descr="most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" descr="met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6632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1979712" y="58772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Station: 10 </a:t>
            </a:r>
            <a:r>
              <a:rPr lang="en-US" dirty="0" err="1" smtClean="0"/>
              <a:t>BroadBand</a:t>
            </a:r>
            <a:r>
              <a:rPr lang="en-US" dirty="0" smtClean="0"/>
              <a:t> &amp; 7 Short Period </a:t>
            </a:r>
            <a:endParaRPr lang="en-MY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520" y="1844827"/>
          <a:ext cx="8496943" cy="3960441"/>
        </p:xfrm>
        <a:graphic>
          <a:graphicData uri="http://schemas.openxmlformats.org/drawingml/2006/table">
            <a:tbl>
              <a:tblPr/>
              <a:tblGrid>
                <a:gridCol w="241469"/>
                <a:gridCol w="1149127"/>
                <a:gridCol w="781281"/>
                <a:gridCol w="937538"/>
                <a:gridCol w="934224"/>
                <a:gridCol w="1015666"/>
                <a:gridCol w="883373"/>
                <a:gridCol w="853369"/>
                <a:gridCol w="867983"/>
                <a:gridCol w="832913"/>
              </a:tblGrid>
              <a:tr h="407390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Station</a:t>
                      </a:r>
                      <a:r>
                        <a:rPr lang="en-MY" sz="120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Name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Code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Latitude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8494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Longitude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Data Logger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Digitizer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Seismometer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Accelerometer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Telemetry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Kulim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KUM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5.2902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100.6492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Ipoh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IPM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4.4795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101.0255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Jerantut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JRM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3.8867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102.4767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Marmot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Kota Tinggi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KOM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1.7922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103.8467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14F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 err="1">
                          <a:solidFill>
                            <a:srgbClr val="FFFF00"/>
                          </a:solidFill>
                          <a:latin typeface="Arial"/>
                        </a:rPr>
                        <a:t>Kuching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KSM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1.4733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110.3083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Sibu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SBM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2.4529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112.214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Bakun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BNM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2.7767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114.035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smtClean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smtClean="0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Sapulut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SPM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4.7083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116.465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Lahad Datu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LDM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5.1777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118.498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14F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Kota Kinabalu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KKM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6.0443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116.2147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 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STS2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K.Terengganu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KTM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5.328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103.1356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SS1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Kluang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KGM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2.0157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103.319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SS1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FRIM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FRIM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3.237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101.625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SS1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Lease Line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Sandakan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SDM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5.6409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117.195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SS1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Kudat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KDM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6.936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116.806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SS1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Tawau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TSM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4.2936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117.8725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SS1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3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Bintulu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BTM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3.206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113.099</a:t>
                      </a:r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SS1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5708" marR="5708" marT="57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ChangeArrowheads="1"/>
          </p:cNvSpPr>
          <p:nvPr/>
        </p:nvSpPr>
        <p:spPr bwMode="auto">
          <a:xfrm>
            <a:off x="539552" y="879376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METADATA MALAYSIA NATIONAL SEISMIC NETWORK</a:t>
            </a:r>
            <a:endParaRPr lang="es-MX" sz="2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+mn-cs"/>
            </a:endParaRPr>
          </a:p>
        </p:txBody>
      </p:sp>
      <p:pic>
        <p:nvPicPr>
          <p:cNvPr id="4" name="Picture 9" descr="most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et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16632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57332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Future Station: 8 </a:t>
            </a:r>
            <a:r>
              <a:rPr lang="en-US" dirty="0" err="1" smtClean="0"/>
              <a:t>BroadBand</a:t>
            </a:r>
            <a:r>
              <a:rPr lang="en-US" dirty="0" smtClean="0"/>
              <a:t> </a:t>
            </a:r>
            <a:r>
              <a:rPr lang="en-US" dirty="0" smtClean="0"/>
              <a:t>Sensor (Operational End of 2015)</a:t>
            </a:r>
            <a:endParaRPr lang="en-MY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3568" y="2060848"/>
          <a:ext cx="8208912" cy="3312368"/>
        </p:xfrm>
        <a:graphic>
          <a:graphicData uri="http://schemas.openxmlformats.org/drawingml/2006/table">
            <a:tbl>
              <a:tblPr/>
              <a:tblGrid>
                <a:gridCol w="257797"/>
                <a:gridCol w="1686419"/>
                <a:gridCol w="504056"/>
                <a:gridCol w="864096"/>
                <a:gridCol w="1008112"/>
                <a:gridCol w="864096"/>
                <a:gridCol w="648072"/>
                <a:gridCol w="978425"/>
                <a:gridCol w="677759"/>
                <a:gridCol w="720080"/>
              </a:tblGrid>
              <a:tr h="652944"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645" marR="6645" marT="664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Station</a:t>
                      </a:r>
                      <a:r>
                        <a:rPr lang="en-MY" sz="120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Name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Code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Latitude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8494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Longitude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Data Logger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Digitizer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Seismometer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Accelerometer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Telemetry</a:t>
                      </a:r>
                    </a:p>
                  </a:txBody>
                  <a:tcPr marL="5708" marR="5708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1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 err="1">
                          <a:solidFill>
                            <a:srgbClr val="FFFF00"/>
                          </a:solidFill>
                          <a:latin typeface="Arial"/>
                        </a:rPr>
                        <a:t>Temenggor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TPM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5.41117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101.2929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2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Kuala </a:t>
                      </a:r>
                      <a:r>
                        <a:rPr lang="en-MY" sz="1200" b="0" i="0" u="none" strike="noStrike" dirty="0" err="1">
                          <a:solidFill>
                            <a:srgbClr val="FFFF00"/>
                          </a:solidFill>
                          <a:latin typeface="Arial"/>
                        </a:rPr>
                        <a:t>Krai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KRM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5.5151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102.1931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3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Batu Kikir, Kuala Pilah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BKM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2.8579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102.2710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4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Batang Ai,Betong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BIM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1.17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111.8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Baler 14F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5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Murum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MUM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2.6456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114.37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6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Semporna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SMM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4.4398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118.6220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7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Ranau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RNM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5.95481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116.68159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8</a:t>
                      </a:r>
                      <a:endParaRPr lang="en-MY" sz="120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6645" marR="6645" marT="6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Danum Valley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DVM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4.98038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117.84421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Baler 14D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Q330s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STS2.5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ES-T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VSAT</a:t>
                      </a:r>
                    </a:p>
                  </a:txBody>
                  <a:tcPr marL="6645" marR="6645" marT="6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7162800" cy="218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3" name="Picture 9" descr="most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met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1450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838200" y="990600"/>
            <a:ext cx="7924800" cy="5105400"/>
            <a:chOff x="68" y="663"/>
            <a:chExt cx="5692" cy="3547"/>
          </a:xfrm>
        </p:grpSpPr>
        <p:sp>
          <p:nvSpPr>
            <p:cNvPr id="20492" name="Rectangle 3"/>
            <p:cNvSpPr>
              <a:spLocks noChangeArrowheads="1"/>
            </p:cNvSpPr>
            <p:nvPr/>
          </p:nvSpPr>
          <p:spPr bwMode="auto">
            <a:xfrm>
              <a:off x="4082" y="672"/>
              <a:ext cx="1678" cy="3538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solidFill>
                  <a:schemeClr val="bg1"/>
                </a:solidFill>
              </a:endParaRPr>
            </a:p>
          </p:txBody>
        </p:sp>
        <p:sp>
          <p:nvSpPr>
            <p:cNvPr id="20493" name="Rectangle 4"/>
            <p:cNvSpPr>
              <a:spLocks noChangeArrowheads="1"/>
            </p:cNvSpPr>
            <p:nvPr/>
          </p:nvSpPr>
          <p:spPr bwMode="auto">
            <a:xfrm>
              <a:off x="2215" y="663"/>
              <a:ext cx="1769" cy="3538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20494" name="Rectangle 5"/>
            <p:cNvSpPr>
              <a:spLocks noChangeArrowheads="1"/>
            </p:cNvSpPr>
            <p:nvPr/>
          </p:nvSpPr>
          <p:spPr bwMode="auto">
            <a:xfrm>
              <a:off x="68" y="663"/>
              <a:ext cx="2041" cy="3538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20495" name="Text Box 6"/>
            <p:cNvSpPr txBox="1">
              <a:spLocks noChangeArrowheads="1"/>
            </p:cNvSpPr>
            <p:nvPr/>
          </p:nvSpPr>
          <p:spPr bwMode="auto">
            <a:xfrm>
              <a:off x="240" y="1669"/>
              <a:ext cx="1233" cy="406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DEEP OCEAN BUOY</a:t>
              </a:r>
            </a:p>
          </p:txBody>
        </p:sp>
        <p:sp>
          <p:nvSpPr>
            <p:cNvPr id="20496" name="Text Box 7"/>
            <p:cNvSpPr txBox="1">
              <a:spLocks noChangeArrowheads="1"/>
            </p:cNvSpPr>
            <p:nvPr/>
          </p:nvSpPr>
          <p:spPr bwMode="auto">
            <a:xfrm>
              <a:off x="240" y="2145"/>
              <a:ext cx="1233" cy="235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TIDE GAUGE</a:t>
              </a:r>
            </a:p>
          </p:txBody>
        </p:sp>
        <p:sp>
          <p:nvSpPr>
            <p:cNvPr id="20497" name="Text Box 8"/>
            <p:cNvSpPr txBox="1">
              <a:spLocks noChangeArrowheads="1"/>
            </p:cNvSpPr>
            <p:nvPr/>
          </p:nvSpPr>
          <p:spPr bwMode="auto">
            <a:xfrm>
              <a:off x="2531" y="1458"/>
              <a:ext cx="1120" cy="834"/>
            </a:xfrm>
            <a:prstGeom prst="rect">
              <a:avLst/>
            </a:prstGeom>
            <a:solidFill>
              <a:srgbClr val="FFFFFF">
                <a:alpha val="38823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Tsunami Operations Centre</a:t>
              </a:r>
            </a:p>
          </p:txBody>
        </p:sp>
        <p:sp>
          <p:nvSpPr>
            <p:cNvPr id="20498" name="Text Box 9"/>
            <p:cNvSpPr txBox="1">
              <a:spLocks noChangeArrowheads="1"/>
            </p:cNvSpPr>
            <p:nvPr/>
          </p:nvSpPr>
          <p:spPr bwMode="auto">
            <a:xfrm>
              <a:off x="4105" y="1456"/>
              <a:ext cx="1451" cy="756"/>
            </a:xfrm>
            <a:prstGeom prst="rect">
              <a:avLst/>
            </a:prstGeom>
            <a:solidFill>
              <a:srgbClr val="FFFFFF">
                <a:alpha val="54117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Information And Warning Dissemination</a:t>
              </a:r>
            </a:p>
          </p:txBody>
        </p:sp>
        <p:sp>
          <p:nvSpPr>
            <p:cNvPr id="20499" name="Text Box 10"/>
            <p:cNvSpPr txBox="1">
              <a:spLocks noChangeArrowheads="1"/>
            </p:cNvSpPr>
            <p:nvPr/>
          </p:nvSpPr>
          <p:spPr bwMode="auto">
            <a:xfrm>
              <a:off x="240" y="2493"/>
              <a:ext cx="1233" cy="577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COASTAL CAMERA NETWORK</a:t>
              </a:r>
            </a:p>
          </p:txBody>
        </p:sp>
        <p:sp>
          <p:nvSpPr>
            <p:cNvPr id="20500" name="Text Box 11"/>
            <p:cNvSpPr txBox="1">
              <a:spLocks noChangeArrowheads="1"/>
            </p:cNvSpPr>
            <p:nvPr/>
          </p:nvSpPr>
          <p:spPr bwMode="auto">
            <a:xfrm>
              <a:off x="2466" y="2478"/>
              <a:ext cx="1269" cy="1044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Integration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Analysis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Modelling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Decision Making</a:t>
              </a:r>
            </a:p>
          </p:txBody>
        </p:sp>
        <p:cxnSp>
          <p:nvCxnSpPr>
            <p:cNvPr id="20501" name="AutoShape 12"/>
            <p:cNvCxnSpPr>
              <a:cxnSpLocks noChangeShapeType="1"/>
              <a:stCxn id="20522" idx="3"/>
              <a:endCxn id="20502" idx="2"/>
            </p:cNvCxnSpPr>
            <p:nvPr/>
          </p:nvCxnSpPr>
          <p:spPr bwMode="auto">
            <a:xfrm>
              <a:off x="1473" y="1451"/>
              <a:ext cx="285" cy="1158"/>
            </a:xfrm>
            <a:prstGeom prst="bentConnector5">
              <a:avLst>
                <a:gd name="adj1" fmla="val 50616"/>
                <a:gd name="adj2" fmla="val 49870"/>
                <a:gd name="adj3" fmla="val 49384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02" name="Text Box 15"/>
            <p:cNvSpPr txBox="1">
              <a:spLocks noChangeArrowheads="1"/>
            </p:cNvSpPr>
            <p:nvPr/>
          </p:nvSpPr>
          <p:spPr bwMode="auto">
            <a:xfrm rot="5400000">
              <a:off x="979" y="2480"/>
              <a:ext cx="1815" cy="258"/>
            </a:xfrm>
            <a:prstGeom prst="rect">
              <a:avLst/>
            </a:prstGeom>
            <a:solidFill>
              <a:srgbClr val="FFFFFF">
                <a:alpha val="32941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>
                  <a:solidFill>
                    <a:schemeClr val="bg1"/>
                  </a:solidFill>
                </a:rPr>
                <a:t>Data  Communications</a:t>
              </a:r>
            </a:p>
          </p:txBody>
        </p:sp>
        <p:cxnSp>
          <p:nvCxnSpPr>
            <p:cNvPr id="20503" name="AutoShape 17"/>
            <p:cNvCxnSpPr>
              <a:cxnSpLocks noChangeShapeType="1"/>
            </p:cNvCxnSpPr>
            <p:nvPr/>
          </p:nvCxnSpPr>
          <p:spPr bwMode="auto">
            <a:xfrm flipV="1">
              <a:off x="2079" y="1836"/>
              <a:ext cx="452" cy="773"/>
            </a:xfrm>
            <a:prstGeom prst="bentConnector3">
              <a:avLst>
                <a:gd name="adj1" fmla="val 49778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04" name="AutoShape 18"/>
            <p:cNvCxnSpPr>
              <a:cxnSpLocks noChangeShapeType="1"/>
              <a:stCxn id="20500" idx="0"/>
              <a:endCxn id="20497" idx="2"/>
            </p:cNvCxnSpPr>
            <p:nvPr/>
          </p:nvCxnSpPr>
          <p:spPr bwMode="auto">
            <a:xfrm flipH="1" flipV="1">
              <a:off x="3091" y="2292"/>
              <a:ext cx="10" cy="186"/>
            </a:xfrm>
            <a:prstGeom prst="straightConnector1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20505" name="AutoShape 19"/>
            <p:cNvCxnSpPr>
              <a:cxnSpLocks noChangeShapeType="1"/>
              <a:endCxn id="20498" idx="1"/>
            </p:cNvCxnSpPr>
            <p:nvPr/>
          </p:nvCxnSpPr>
          <p:spPr bwMode="auto">
            <a:xfrm flipV="1">
              <a:off x="3680" y="1834"/>
              <a:ext cx="425" cy="4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06" name="Text Box 20"/>
            <p:cNvSpPr txBox="1">
              <a:spLocks noChangeArrowheads="1"/>
            </p:cNvSpPr>
            <p:nvPr/>
          </p:nvSpPr>
          <p:spPr bwMode="auto">
            <a:xfrm>
              <a:off x="240" y="3151"/>
              <a:ext cx="1233" cy="640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</a:rPr>
                <a:t>Linkage          PTWC / JMA / Others</a:t>
              </a:r>
            </a:p>
          </p:txBody>
        </p:sp>
        <p:sp>
          <p:nvSpPr>
            <p:cNvPr id="20507" name="Text Box 22"/>
            <p:cNvSpPr txBox="1">
              <a:spLocks noChangeArrowheads="1"/>
            </p:cNvSpPr>
            <p:nvPr/>
          </p:nvSpPr>
          <p:spPr bwMode="auto">
            <a:xfrm>
              <a:off x="4332" y="2446"/>
              <a:ext cx="1179" cy="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SMS</a:t>
              </a:r>
            </a:p>
          </p:txBody>
        </p:sp>
        <p:sp>
          <p:nvSpPr>
            <p:cNvPr id="20508" name="Text Box 23"/>
            <p:cNvSpPr txBox="1">
              <a:spLocks noChangeArrowheads="1"/>
            </p:cNvSpPr>
            <p:nvPr/>
          </p:nvSpPr>
          <p:spPr bwMode="auto">
            <a:xfrm>
              <a:off x="4332" y="2718"/>
              <a:ext cx="1179" cy="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Telefax</a:t>
              </a:r>
            </a:p>
          </p:txBody>
        </p:sp>
        <p:sp>
          <p:nvSpPr>
            <p:cNvPr id="20509" name="Text Box 24"/>
            <p:cNvSpPr txBox="1">
              <a:spLocks noChangeArrowheads="1"/>
            </p:cNvSpPr>
            <p:nvPr/>
          </p:nvSpPr>
          <p:spPr bwMode="auto">
            <a:xfrm>
              <a:off x="4332" y="2991"/>
              <a:ext cx="1179" cy="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Webcast</a:t>
              </a:r>
            </a:p>
          </p:txBody>
        </p:sp>
        <p:sp>
          <p:nvSpPr>
            <p:cNvPr id="20510" name="Text Box 25"/>
            <p:cNvSpPr txBox="1">
              <a:spLocks noChangeArrowheads="1"/>
            </p:cNvSpPr>
            <p:nvPr/>
          </p:nvSpPr>
          <p:spPr bwMode="auto">
            <a:xfrm>
              <a:off x="4332" y="3263"/>
              <a:ext cx="1179" cy="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Siren / PA</a:t>
              </a:r>
            </a:p>
          </p:txBody>
        </p:sp>
        <p:sp>
          <p:nvSpPr>
            <p:cNvPr id="20511" name="Text Box 26"/>
            <p:cNvSpPr txBox="1">
              <a:spLocks noChangeArrowheads="1"/>
            </p:cNvSpPr>
            <p:nvPr/>
          </p:nvSpPr>
          <p:spPr bwMode="auto">
            <a:xfrm>
              <a:off x="4332" y="3535"/>
              <a:ext cx="1179" cy="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Media Broadcast</a:t>
              </a:r>
            </a:p>
          </p:txBody>
        </p:sp>
        <p:sp>
          <p:nvSpPr>
            <p:cNvPr id="20512" name="Text Box 27"/>
            <p:cNvSpPr txBox="1">
              <a:spLocks noChangeArrowheads="1"/>
            </p:cNvSpPr>
            <p:nvPr/>
          </p:nvSpPr>
          <p:spPr bwMode="auto">
            <a:xfrm>
              <a:off x="4333" y="3800"/>
              <a:ext cx="1178" cy="2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bg1"/>
                  </a:solidFill>
                </a:rPr>
                <a:t>Mini Studio</a:t>
              </a:r>
            </a:p>
          </p:txBody>
        </p:sp>
        <p:cxnSp>
          <p:nvCxnSpPr>
            <p:cNvPr id="20513" name="AutoShape 28"/>
            <p:cNvCxnSpPr>
              <a:cxnSpLocks noChangeShapeType="1"/>
              <a:stCxn id="20498" idx="2"/>
              <a:endCxn id="20507" idx="1"/>
            </p:cNvCxnSpPr>
            <p:nvPr/>
          </p:nvCxnSpPr>
          <p:spPr bwMode="auto">
            <a:xfrm rot="5400000">
              <a:off x="4410" y="2134"/>
              <a:ext cx="344" cy="499"/>
            </a:xfrm>
            <a:prstGeom prst="bentConnector4">
              <a:avLst>
                <a:gd name="adj1" fmla="val 34014"/>
                <a:gd name="adj2" fmla="val 128856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14" name="AutoShape 29"/>
            <p:cNvCxnSpPr>
              <a:cxnSpLocks noChangeShapeType="1"/>
              <a:stCxn id="20498" idx="2"/>
              <a:endCxn id="20508" idx="1"/>
            </p:cNvCxnSpPr>
            <p:nvPr/>
          </p:nvCxnSpPr>
          <p:spPr bwMode="auto">
            <a:xfrm rot="5400000">
              <a:off x="4274" y="2270"/>
              <a:ext cx="616" cy="499"/>
            </a:xfrm>
            <a:prstGeom prst="bentConnector4">
              <a:avLst>
                <a:gd name="adj1" fmla="val 17042"/>
                <a:gd name="adj2" fmla="val 128856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15" name="AutoShape 30"/>
            <p:cNvCxnSpPr>
              <a:cxnSpLocks noChangeShapeType="1"/>
              <a:stCxn id="20498" idx="2"/>
              <a:endCxn id="20509" idx="1"/>
            </p:cNvCxnSpPr>
            <p:nvPr/>
          </p:nvCxnSpPr>
          <p:spPr bwMode="auto">
            <a:xfrm rot="5400000">
              <a:off x="4137" y="2407"/>
              <a:ext cx="889" cy="499"/>
            </a:xfrm>
            <a:prstGeom prst="bentConnector4">
              <a:avLst>
                <a:gd name="adj1" fmla="val 11810"/>
                <a:gd name="adj2" fmla="val 128856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16" name="AutoShape 31"/>
            <p:cNvCxnSpPr>
              <a:cxnSpLocks noChangeShapeType="1"/>
              <a:stCxn id="20498" idx="2"/>
              <a:endCxn id="20510" idx="1"/>
            </p:cNvCxnSpPr>
            <p:nvPr/>
          </p:nvCxnSpPr>
          <p:spPr bwMode="auto">
            <a:xfrm rot="5400000">
              <a:off x="4001" y="2543"/>
              <a:ext cx="1161" cy="499"/>
            </a:xfrm>
            <a:prstGeom prst="bentConnector4">
              <a:avLst>
                <a:gd name="adj1" fmla="val 10333"/>
                <a:gd name="adj2" fmla="val 128856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17" name="AutoShape 32"/>
            <p:cNvCxnSpPr>
              <a:cxnSpLocks noChangeShapeType="1"/>
              <a:stCxn id="20498" idx="2"/>
              <a:endCxn id="20511" idx="1"/>
            </p:cNvCxnSpPr>
            <p:nvPr/>
          </p:nvCxnSpPr>
          <p:spPr bwMode="auto">
            <a:xfrm rot="5400000">
              <a:off x="3865" y="2679"/>
              <a:ext cx="1433" cy="499"/>
            </a:xfrm>
            <a:prstGeom prst="bentConnector4">
              <a:avLst>
                <a:gd name="adj1" fmla="val 7532"/>
                <a:gd name="adj2" fmla="val 128856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18" name="AutoShape 33"/>
            <p:cNvCxnSpPr>
              <a:cxnSpLocks noChangeShapeType="1"/>
              <a:stCxn id="20498" idx="2"/>
              <a:endCxn id="20512" idx="1"/>
            </p:cNvCxnSpPr>
            <p:nvPr/>
          </p:nvCxnSpPr>
          <p:spPr bwMode="auto">
            <a:xfrm rot="5400000">
              <a:off x="3733" y="2812"/>
              <a:ext cx="1698" cy="498"/>
            </a:xfrm>
            <a:prstGeom prst="bentConnector4">
              <a:avLst>
                <a:gd name="adj1" fmla="val 6713"/>
                <a:gd name="adj2" fmla="val 12891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19" name="Text Box 34"/>
            <p:cNvSpPr txBox="1">
              <a:spLocks noChangeArrowheads="1"/>
            </p:cNvSpPr>
            <p:nvPr/>
          </p:nvSpPr>
          <p:spPr bwMode="auto">
            <a:xfrm>
              <a:off x="159" y="754"/>
              <a:ext cx="1860" cy="4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Data &amp; Information Collection Component</a:t>
              </a:r>
            </a:p>
          </p:txBody>
        </p:sp>
        <p:sp>
          <p:nvSpPr>
            <p:cNvPr id="20520" name="Text Box 35"/>
            <p:cNvSpPr txBox="1">
              <a:spLocks noChangeArrowheads="1"/>
            </p:cNvSpPr>
            <p:nvPr/>
          </p:nvSpPr>
          <p:spPr bwMode="auto">
            <a:xfrm>
              <a:off x="2257" y="754"/>
              <a:ext cx="1679" cy="4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Processing Component</a:t>
              </a:r>
            </a:p>
          </p:txBody>
        </p:sp>
        <p:sp>
          <p:nvSpPr>
            <p:cNvPr id="20521" name="Text Box 36"/>
            <p:cNvSpPr txBox="1">
              <a:spLocks noChangeArrowheads="1"/>
            </p:cNvSpPr>
            <p:nvPr/>
          </p:nvSpPr>
          <p:spPr bwMode="auto">
            <a:xfrm>
              <a:off x="4171" y="754"/>
              <a:ext cx="1541" cy="4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Dissemination Component</a:t>
              </a:r>
            </a:p>
          </p:txBody>
        </p:sp>
        <p:sp>
          <p:nvSpPr>
            <p:cNvPr id="20522" name="Text Box 37"/>
            <p:cNvSpPr txBox="1">
              <a:spLocks noChangeArrowheads="1"/>
            </p:cNvSpPr>
            <p:nvPr/>
          </p:nvSpPr>
          <p:spPr bwMode="auto">
            <a:xfrm>
              <a:off x="240" y="1325"/>
              <a:ext cx="1233" cy="252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</a:rPr>
                <a:t>SEISMIC</a:t>
              </a:r>
            </a:p>
          </p:txBody>
        </p:sp>
      </p:grp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838200" y="3048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MNTEWS System Overview</a:t>
            </a:r>
          </a:p>
        </p:txBody>
      </p:sp>
      <p:cxnSp>
        <p:nvCxnSpPr>
          <p:cNvPr id="20487" name="Straight Connector 50"/>
          <p:cNvCxnSpPr>
            <a:cxnSpLocks noChangeShapeType="1"/>
            <a:stCxn id="20495" idx="3"/>
          </p:cNvCxnSpPr>
          <p:nvPr/>
        </p:nvCxnSpPr>
        <p:spPr bwMode="auto">
          <a:xfrm>
            <a:off x="2794000" y="2730500"/>
            <a:ext cx="177800" cy="127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0488" name="Straight Connector 87"/>
          <p:cNvCxnSpPr>
            <a:cxnSpLocks noChangeShapeType="1"/>
            <a:stCxn id="20496" idx="3"/>
          </p:cNvCxnSpPr>
          <p:nvPr/>
        </p:nvCxnSpPr>
        <p:spPr bwMode="auto">
          <a:xfrm flipV="1">
            <a:off x="2794000" y="3276600"/>
            <a:ext cx="177800" cy="17463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0489" name="Straight Connector 89"/>
          <p:cNvCxnSpPr>
            <a:cxnSpLocks noChangeShapeType="1"/>
            <a:stCxn id="20506" idx="3"/>
          </p:cNvCxnSpPr>
          <p:nvPr/>
        </p:nvCxnSpPr>
        <p:spPr bwMode="auto">
          <a:xfrm flipV="1">
            <a:off x="2794000" y="5029200"/>
            <a:ext cx="203200" cy="3175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0490" name="Straight Connector 90"/>
          <p:cNvCxnSpPr>
            <a:cxnSpLocks noChangeShapeType="1"/>
          </p:cNvCxnSpPr>
          <p:nvPr/>
        </p:nvCxnSpPr>
        <p:spPr bwMode="auto">
          <a:xfrm flipV="1">
            <a:off x="2819400" y="4038600"/>
            <a:ext cx="177800" cy="17463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0491" name="Straight Connector 95"/>
          <p:cNvCxnSpPr>
            <a:cxnSpLocks noChangeShapeType="1"/>
          </p:cNvCxnSpPr>
          <p:nvPr/>
        </p:nvCxnSpPr>
        <p:spPr bwMode="auto">
          <a:xfrm flipV="1">
            <a:off x="2971800" y="3810000"/>
            <a:ext cx="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539552" y="879376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RELATED PRODUCT BY MMD</a:t>
            </a:r>
            <a:endParaRPr lang="es-MX" sz="2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+mn-cs"/>
            </a:endParaRPr>
          </a:p>
        </p:txBody>
      </p:sp>
      <p:pic>
        <p:nvPicPr>
          <p:cNvPr id="89" name="Picture 9" descr="most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" descr="met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6632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2671752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DATABASE OF </a:t>
            </a:r>
            <a:r>
              <a:rPr lang="en-US" sz="2400" dirty="0" smtClean="0"/>
              <a:t>EARTHQUAKES – Felt and Local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INTENSITY MAP FROM MICROSEISMIC</a:t>
            </a:r>
          </a:p>
          <a:p>
            <a:r>
              <a:rPr lang="en-US" sz="2400" dirty="0" smtClean="0"/>
              <a:t>  STUDY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PLOTTING EARTHQUAKE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PHASE DATA – INCLUDING PRIMARY,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SECONDARY AND ARRIVAL TIME 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132856"/>
            <a:ext cx="54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Trebuchet MS" pitchFamily="34" charset="0"/>
              </a:rPr>
              <a:t>THANK YOU</a:t>
            </a:r>
            <a:endParaRPr lang="en-MY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7162800" cy="218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7411" name="Picture 9" descr="most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met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1450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609600" y="228600"/>
            <a:ext cx="80724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1" lang="en-GB" sz="2800" b="1" kern="0" dirty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Malaysian National Tsunami                          Early Warning </a:t>
            </a:r>
            <a:r>
              <a:rPr kumimoji="1" lang="en-GB" sz="2800" b="1" kern="0" dirty="0" smtClean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System                                                        </a:t>
            </a:r>
            <a:r>
              <a:rPr kumimoji="1" lang="en-GB" sz="2800" b="1" kern="0" dirty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(</a:t>
            </a:r>
            <a:r>
              <a:rPr kumimoji="1" lang="en-GB" sz="2800" b="1" kern="0" dirty="0" smtClean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MNTEWS)</a:t>
            </a:r>
            <a:endParaRPr kumimoji="1" lang="en-US" sz="2800" b="1" kern="0" dirty="0">
              <a:solidFill>
                <a:srgbClr val="FFFF00"/>
              </a:solidFill>
              <a:latin typeface="Arial Rounded MT Bold" pitchFamily="34" charset="0"/>
              <a:ea typeface="+mj-ea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914400" y="2971800"/>
            <a:ext cx="75612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To enable the provision of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timely and effective early warning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to the public in the event of the occurrence of a tsunami generated over the Indian Ocean, South China Sea, Sulu Sea or the Pacific Ocean that will affect Malaysia.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17415" name="Text Box 1028"/>
          <p:cNvSpPr txBox="1">
            <a:spLocks noChangeArrowheads="1"/>
          </p:cNvSpPr>
          <p:nvPr/>
        </p:nvSpPr>
        <p:spPr bwMode="auto">
          <a:xfrm>
            <a:off x="857250" y="1928813"/>
            <a:ext cx="7632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Malaysian Government had established </a:t>
            </a:r>
            <a:r>
              <a:rPr lang="en-US" sz="2400" b="1" dirty="0" smtClean="0">
                <a:latin typeface="Arial Rounded MT Bold" pitchFamily="34" charset="0"/>
              </a:rPr>
              <a:t>MNTEWS after </a:t>
            </a:r>
            <a:r>
              <a:rPr lang="en-US" sz="2400" b="1" dirty="0">
                <a:latin typeface="Arial Rounded MT Bold" pitchFamily="34" charset="0"/>
              </a:rPr>
              <a:t>the December </a:t>
            </a:r>
            <a:r>
              <a:rPr lang="en-US" sz="2400" b="1" dirty="0" smtClean="0">
                <a:latin typeface="Arial Rounded MT Bold" pitchFamily="34" charset="0"/>
              </a:rPr>
              <a:t>2004 </a:t>
            </a:r>
            <a:r>
              <a:rPr lang="en-US" sz="2400" b="1" dirty="0" err="1" smtClean="0">
                <a:latin typeface="Arial Rounded MT Bold" pitchFamily="34" charset="0"/>
              </a:rPr>
              <a:t>Acheh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>
                <a:latin typeface="Arial Rounded MT Bold" pitchFamily="34" charset="0"/>
              </a:rPr>
              <a:t>Tsunami.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most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met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1450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776288" y="2057400"/>
            <a:ext cx="8291512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1" lang="en-US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As national monitoring centre </a:t>
            </a:r>
            <a:r>
              <a:rPr kumimoji="1"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for all earthquake activities and tsunami in Malaysia and its adjacent areas on a 24-hour basis </a:t>
            </a:r>
            <a:r>
              <a:rPr kumimoji="1" 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throughout </a:t>
            </a:r>
            <a:r>
              <a:rPr kumimoji="1"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the year.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en-US" sz="2400" b="1" kern="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1" lang="en-US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Issuance of information, advisory, notice, early warning and warning</a:t>
            </a:r>
            <a:r>
              <a:rPr kumimoji="1"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on the occurrence of earthquake and tsunami that threaten the security and safety of Malaysia.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1" lang="en-US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It is an integral part</a:t>
            </a:r>
            <a:r>
              <a:rPr kumimoji="1"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of the Indian Ocean Tsunami Warning System and the Northwest Pacific Advisory System coordinated by the Intergovernmental Oceanographic Commission, UNESCO.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en-GB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609600" y="228600"/>
            <a:ext cx="80724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1" lang="en-GB" sz="2800" b="1" kern="0" dirty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Malaysian National Tsunami                          Early Warning </a:t>
            </a:r>
            <a:r>
              <a:rPr kumimoji="1" lang="en-GB" sz="2800" b="1" kern="0" dirty="0" smtClean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System</a:t>
            </a:r>
            <a:endParaRPr kumimoji="1" lang="en-GB" sz="2800" b="1" kern="0" dirty="0" smtClean="0">
              <a:solidFill>
                <a:srgbClr val="FFFF00"/>
              </a:solidFill>
              <a:latin typeface="Arial Rounded MT Bold" pitchFamily="34" charset="0"/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1" lang="en-GB" sz="2800" b="1" kern="0" dirty="0" smtClean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(</a:t>
            </a:r>
            <a:r>
              <a:rPr kumimoji="1" lang="en-GB" sz="2800" b="1" kern="0" dirty="0" smtClean="0">
                <a:solidFill>
                  <a:srgbClr val="FFFF00"/>
                </a:solidFill>
                <a:latin typeface="Arial Rounded MT Bold" pitchFamily="34" charset="0"/>
                <a:ea typeface="+mj-ea"/>
              </a:rPr>
              <a:t>MNTEWS)</a:t>
            </a:r>
            <a:endParaRPr kumimoji="1" lang="en-US" sz="2800" b="1" kern="0" dirty="0">
              <a:solidFill>
                <a:srgbClr val="FFFF00"/>
              </a:solidFill>
              <a:latin typeface="Arial Rounded MT Bold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http://1.bp.blogspot.com/-Oie7wwQ7tFk/U910peLJMjI/AAAAAAAAP1s/qTVIfb3wPcU/s1600/malaysia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200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539552" y="476672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MALAYSIA NATIONAL SEISMIC NETWORK 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MAP 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rPr>
              <a:t>WEAK MOTION</a:t>
            </a:r>
            <a:endParaRPr lang="es-MX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8686800" cy="3962400"/>
            <a:chOff x="457200" y="1905000"/>
            <a:chExt cx="8686800" cy="3962400"/>
          </a:xfrm>
        </p:grpSpPr>
        <p:pic>
          <p:nvPicPr>
            <p:cNvPr id="1092" name="Picture 13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495800"/>
              <a:ext cx="292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3" name="Line 25"/>
            <p:cNvSpPr>
              <a:spLocks noChangeShapeType="1"/>
            </p:cNvSpPr>
            <p:nvPr/>
          </p:nvSpPr>
          <p:spPr bwMode="auto">
            <a:xfrm flipV="1">
              <a:off x="1524000" y="1905000"/>
              <a:ext cx="2743200" cy="266700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sysDot"/>
              <a:round/>
              <a:headEnd type="triangle" w="med" len="med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 Box 37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9779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Kuala Lumpur</a:t>
              </a:r>
            </a:p>
          </p:txBody>
        </p:sp>
        <p:pic>
          <p:nvPicPr>
            <p:cNvPr id="1095" name="Picture 16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2200" y="5486400"/>
              <a:ext cx="2921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6" name="Line 24"/>
            <p:cNvSpPr>
              <a:spLocks noChangeShapeType="1"/>
            </p:cNvSpPr>
            <p:nvPr/>
          </p:nvSpPr>
          <p:spPr bwMode="auto">
            <a:xfrm flipV="1">
              <a:off x="2667000" y="1905000"/>
              <a:ext cx="1600200" cy="3581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1981200" y="5613400"/>
              <a:ext cx="7493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Kluang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98" name="Picture 9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800" y="2590800"/>
              <a:ext cx="324556" cy="28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9" name="Line 26"/>
            <p:cNvSpPr>
              <a:spLocks noChangeShapeType="1"/>
            </p:cNvSpPr>
            <p:nvPr/>
          </p:nvSpPr>
          <p:spPr bwMode="auto">
            <a:xfrm flipV="1">
              <a:off x="2514600" y="1905000"/>
              <a:ext cx="1752600" cy="825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1828800" y="2438400"/>
              <a:ext cx="10160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K.Trengganu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101" name="Picture 11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2900" y="4800600"/>
              <a:ext cx="292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2" name="Line 21"/>
            <p:cNvSpPr>
              <a:spLocks noChangeShapeType="1"/>
            </p:cNvSpPr>
            <p:nvPr/>
          </p:nvSpPr>
          <p:spPr bwMode="auto">
            <a:xfrm flipH="1" flipV="1">
              <a:off x="4267200" y="1905000"/>
              <a:ext cx="1219200" cy="2895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5410200" y="5003800"/>
              <a:ext cx="733425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Bintulu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104" name="Picture 8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4038600"/>
              <a:ext cx="2905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5" name="Line 20"/>
            <p:cNvSpPr>
              <a:spLocks noChangeShapeType="1"/>
            </p:cNvSpPr>
            <p:nvPr/>
          </p:nvSpPr>
          <p:spPr bwMode="auto">
            <a:xfrm flipH="1" flipV="1">
              <a:off x="4343400" y="1905000"/>
              <a:ext cx="3657600" cy="2209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7812360" y="4293096"/>
              <a:ext cx="676275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Tawau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107" name="Picture 5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2438400"/>
              <a:ext cx="292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8" name="Line 17"/>
            <p:cNvSpPr>
              <a:spLocks noChangeShapeType="1"/>
            </p:cNvSpPr>
            <p:nvPr/>
          </p:nvSpPr>
          <p:spPr bwMode="auto">
            <a:xfrm flipH="1" flipV="1">
              <a:off x="4267200" y="1905000"/>
              <a:ext cx="3200400" cy="685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7620000" y="2667000"/>
              <a:ext cx="5334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Kudat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10" name="Line 19"/>
            <p:cNvSpPr>
              <a:spLocks noChangeShapeType="1"/>
            </p:cNvSpPr>
            <p:nvPr/>
          </p:nvSpPr>
          <p:spPr bwMode="auto">
            <a:xfrm flipH="1" flipV="1">
              <a:off x="4343400" y="1905000"/>
              <a:ext cx="381000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pic>
          <p:nvPicPr>
            <p:cNvPr id="1111" name="Picture 7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53400" y="3048000"/>
              <a:ext cx="2921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8382000" y="3200400"/>
              <a:ext cx="7620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Sandakan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899592" y="1981200"/>
            <a:ext cx="8244408" cy="4445000"/>
            <a:chOff x="899592" y="1981200"/>
            <a:chExt cx="8244408" cy="4445000"/>
          </a:xfrm>
        </p:grpSpPr>
        <p:pic>
          <p:nvPicPr>
            <p:cNvPr id="1068" name="Picture 13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2438400"/>
              <a:ext cx="292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1547664" y="2636912"/>
              <a:ext cx="7620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Kuala </a:t>
              </a: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Krai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70" name="Picture 16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4800600"/>
              <a:ext cx="2921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1" name="Line 24"/>
            <p:cNvSpPr>
              <a:spLocks noChangeShapeType="1"/>
            </p:cNvSpPr>
            <p:nvPr/>
          </p:nvSpPr>
          <p:spPr bwMode="auto">
            <a:xfrm flipV="1">
              <a:off x="1981200" y="1981200"/>
              <a:ext cx="2209800" cy="2819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371600" y="5029200"/>
              <a:ext cx="8255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Kuala </a:t>
              </a: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Pilah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73" name="Picture 9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2667000"/>
              <a:ext cx="324556" cy="28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4" name="Line 26"/>
            <p:cNvSpPr>
              <a:spLocks noChangeShapeType="1"/>
            </p:cNvSpPr>
            <p:nvPr/>
          </p:nvSpPr>
          <p:spPr bwMode="auto">
            <a:xfrm flipV="1">
              <a:off x="1447800" y="1981200"/>
              <a:ext cx="2743200" cy="838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899592" y="2924944"/>
              <a:ext cx="9144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Temenggor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76" name="Picture 11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5943600"/>
              <a:ext cx="292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7" name="Line 21"/>
            <p:cNvSpPr>
              <a:spLocks noChangeShapeType="1"/>
            </p:cNvSpPr>
            <p:nvPr/>
          </p:nvSpPr>
          <p:spPr bwMode="auto">
            <a:xfrm flipH="1" flipV="1">
              <a:off x="4343400" y="1981200"/>
              <a:ext cx="685800" cy="3962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4800600" y="6172200"/>
              <a:ext cx="733425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Batang</a:t>
              </a: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 Ai</a:t>
              </a:r>
            </a:p>
          </p:txBody>
        </p:sp>
        <p:pic>
          <p:nvPicPr>
            <p:cNvPr id="1079" name="Picture 8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3962400"/>
              <a:ext cx="2905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0" name="Line 20"/>
            <p:cNvSpPr>
              <a:spLocks noChangeShapeType="1"/>
            </p:cNvSpPr>
            <p:nvPr/>
          </p:nvSpPr>
          <p:spPr bwMode="auto">
            <a:xfrm flipH="1" flipV="1">
              <a:off x="4343400" y="1981200"/>
              <a:ext cx="4038600" cy="2057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8391525" y="4221088"/>
              <a:ext cx="752475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Semporna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82" name="Picture 5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3657600"/>
              <a:ext cx="292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3" name="Line 17"/>
            <p:cNvSpPr>
              <a:spLocks noChangeShapeType="1"/>
            </p:cNvSpPr>
            <p:nvPr/>
          </p:nvSpPr>
          <p:spPr bwMode="auto">
            <a:xfrm flipH="1" flipV="1">
              <a:off x="4343400" y="1981200"/>
              <a:ext cx="3048000" cy="11430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7620000" y="3124200"/>
              <a:ext cx="7112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Ranau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85" name="Line 19"/>
            <p:cNvSpPr>
              <a:spLocks noChangeShapeType="1"/>
            </p:cNvSpPr>
            <p:nvPr/>
          </p:nvSpPr>
          <p:spPr bwMode="auto">
            <a:xfrm flipH="1" flipV="1">
              <a:off x="4343400" y="1981200"/>
              <a:ext cx="3657600" cy="16764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pic>
          <p:nvPicPr>
            <p:cNvPr id="1086" name="Picture 7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3048000"/>
              <a:ext cx="2921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7696200" y="3860800"/>
              <a:ext cx="6096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Danum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88" name="Line 26"/>
            <p:cNvSpPr>
              <a:spLocks noChangeShapeType="1"/>
            </p:cNvSpPr>
            <p:nvPr/>
          </p:nvSpPr>
          <p:spPr bwMode="auto">
            <a:xfrm flipV="1">
              <a:off x="1905000" y="1981200"/>
              <a:ext cx="2286000" cy="609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pic>
          <p:nvPicPr>
            <p:cNvPr id="1089" name="Picture 11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5029200"/>
              <a:ext cx="292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42"/>
            <p:cNvSpPr txBox="1">
              <a:spLocks noChangeArrowheads="1"/>
            </p:cNvSpPr>
            <p:nvPr/>
          </p:nvSpPr>
          <p:spPr bwMode="auto">
            <a:xfrm>
              <a:off x="6228184" y="5229200"/>
              <a:ext cx="733425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Murum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91" name="Line 21"/>
            <p:cNvSpPr>
              <a:spLocks noChangeShapeType="1"/>
            </p:cNvSpPr>
            <p:nvPr/>
          </p:nvSpPr>
          <p:spPr bwMode="auto">
            <a:xfrm flipH="1" flipV="1">
              <a:off x="4343400" y="1981200"/>
              <a:ext cx="1905000" cy="3124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09600" y="1981200"/>
            <a:ext cx="8617024" cy="4445000"/>
            <a:chOff x="609600" y="1981200"/>
            <a:chExt cx="8617024" cy="4445000"/>
          </a:xfrm>
        </p:grpSpPr>
        <p:pic>
          <p:nvPicPr>
            <p:cNvPr id="1038" name="Picture 14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200400"/>
              <a:ext cx="2921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Line 27"/>
            <p:cNvSpPr>
              <a:spLocks noChangeShapeType="1"/>
            </p:cNvSpPr>
            <p:nvPr/>
          </p:nvSpPr>
          <p:spPr bwMode="auto">
            <a:xfrm flipV="1">
              <a:off x="1143000" y="1981200"/>
              <a:ext cx="3124200" cy="1371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54" name="Text Box 36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522288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Ipoh</a:t>
              </a:r>
            </a:p>
          </p:txBody>
        </p:sp>
        <p:pic>
          <p:nvPicPr>
            <p:cNvPr id="1041" name="Picture 15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590800"/>
              <a:ext cx="2905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" name="Line 28"/>
            <p:cNvSpPr>
              <a:spLocks noChangeShapeType="1"/>
            </p:cNvSpPr>
            <p:nvPr/>
          </p:nvSpPr>
          <p:spPr bwMode="auto">
            <a:xfrm flipV="1">
              <a:off x="990600" y="1981200"/>
              <a:ext cx="3276600" cy="7620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5334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Kulim</a:t>
              </a:r>
            </a:p>
          </p:txBody>
        </p:sp>
        <p:pic>
          <p:nvPicPr>
            <p:cNvPr id="1044" name="Picture 12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5867400"/>
              <a:ext cx="2921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Line 23"/>
            <p:cNvSpPr>
              <a:spLocks noChangeShapeType="1"/>
            </p:cNvSpPr>
            <p:nvPr/>
          </p:nvSpPr>
          <p:spPr bwMode="auto">
            <a:xfrm flipV="1">
              <a:off x="4114799" y="1981200"/>
              <a:ext cx="304801" cy="3886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60" name="Text Box 40"/>
            <p:cNvSpPr txBox="1">
              <a:spLocks noChangeArrowheads="1"/>
            </p:cNvSpPr>
            <p:nvPr/>
          </p:nvSpPr>
          <p:spPr bwMode="auto">
            <a:xfrm>
              <a:off x="3810000" y="6172200"/>
              <a:ext cx="6858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Kuching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47" name="Picture 10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5334000"/>
              <a:ext cx="292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Line 22"/>
            <p:cNvSpPr>
              <a:spLocks noChangeShapeType="1"/>
            </p:cNvSpPr>
            <p:nvPr/>
          </p:nvSpPr>
          <p:spPr bwMode="auto">
            <a:xfrm flipH="1" flipV="1">
              <a:off x="4419600" y="1981200"/>
              <a:ext cx="533400" cy="33528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63" name="Text Box 41"/>
            <p:cNvSpPr txBox="1">
              <a:spLocks noChangeArrowheads="1"/>
            </p:cNvSpPr>
            <p:nvPr/>
          </p:nvSpPr>
          <p:spPr bwMode="auto">
            <a:xfrm>
              <a:off x="4953000" y="5537200"/>
              <a:ext cx="523875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Sibu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50" name="Picture 47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5715000"/>
              <a:ext cx="2936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49"/>
            <p:cNvSpPr txBox="1">
              <a:spLocks noChangeArrowheads="1"/>
            </p:cNvSpPr>
            <p:nvPr/>
          </p:nvSpPr>
          <p:spPr bwMode="auto">
            <a:xfrm>
              <a:off x="2514600" y="5943600"/>
              <a:ext cx="8255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Kota </a:t>
              </a: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Tinggi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52" name="Line 51"/>
            <p:cNvSpPr>
              <a:spLocks noChangeShapeType="1"/>
            </p:cNvSpPr>
            <p:nvPr/>
          </p:nvSpPr>
          <p:spPr bwMode="auto">
            <a:xfrm flipV="1">
              <a:off x="3048000" y="1981200"/>
              <a:ext cx="1219200" cy="3657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pic>
          <p:nvPicPr>
            <p:cNvPr id="1053" name="Picture 6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3048000"/>
              <a:ext cx="2921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46"/>
            <p:cNvSpPr txBox="1">
              <a:spLocks noChangeArrowheads="1"/>
            </p:cNvSpPr>
            <p:nvPr/>
          </p:nvSpPr>
          <p:spPr bwMode="auto">
            <a:xfrm>
              <a:off x="6934200" y="2819400"/>
              <a:ext cx="1063625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K.Kinabalu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55" name="Line 52"/>
            <p:cNvSpPr>
              <a:spLocks noChangeShapeType="1"/>
            </p:cNvSpPr>
            <p:nvPr/>
          </p:nvSpPr>
          <p:spPr bwMode="auto">
            <a:xfrm flipH="1" flipV="1">
              <a:off x="4419600" y="1981200"/>
              <a:ext cx="2743200" cy="11430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056" name="Line 18"/>
            <p:cNvSpPr>
              <a:spLocks noChangeShapeType="1"/>
            </p:cNvSpPr>
            <p:nvPr/>
          </p:nvSpPr>
          <p:spPr bwMode="auto">
            <a:xfrm flipH="1" flipV="1">
              <a:off x="4419600" y="1981200"/>
              <a:ext cx="2971800" cy="18288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pic>
          <p:nvPicPr>
            <p:cNvPr id="1057" name="Picture 47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3733800"/>
              <a:ext cx="2921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7164288" y="3933056"/>
              <a:ext cx="611188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Sapulut</a:t>
              </a:r>
              <a:endParaRPr lang="en-US" sz="105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059" name="Picture 47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3733800"/>
              <a:ext cx="2921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angle 57"/>
            <p:cNvSpPr>
              <a:spLocks noChangeArrowheads="1"/>
            </p:cNvSpPr>
            <p:nvPr/>
          </p:nvSpPr>
          <p:spPr bwMode="auto">
            <a:xfrm>
              <a:off x="1600200" y="3937000"/>
              <a:ext cx="6477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Jerantut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auto">
            <a:xfrm flipV="1">
              <a:off x="1981200" y="1981200"/>
              <a:ext cx="2286000" cy="192563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MY" sz="105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062" name="Picture 47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4953000"/>
              <a:ext cx="2921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60"/>
            <p:cNvSpPr>
              <a:spLocks noChangeArrowheads="1"/>
            </p:cNvSpPr>
            <p:nvPr/>
          </p:nvSpPr>
          <p:spPr bwMode="auto">
            <a:xfrm>
              <a:off x="5724128" y="5157192"/>
              <a:ext cx="5334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Bakun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64" name="Line 22"/>
            <p:cNvSpPr>
              <a:spLocks noChangeShapeType="1"/>
            </p:cNvSpPr>
            <p:nvPr/>
          </p:nvSpPr>
          <p:spPr bwMode="auto">
            <a:xfrm flipH="1" flipV="1">
              <a:off x="4419600" y="1981200"/>
              <a:ext cx="1676400" cy="29718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pic>
          <p:nvPicPr>
            <p:cNvPr id="1065" name="Picture 48" descr="Satd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9600" y="3581400"/>
              <a:ext cx="2921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50"/>
            <p:cNvSpPr txBox="1">
              <a:spLocks noChangeArrowheads="1"/>
            </p:cNvSpPr>
            <p:nvPr/>
          </p:nvSpPr>
          <p:spPr bwMode="auto">
            <a:xfrm>
              <a:off x="8388424" y="3573016"/>
              <a:ext cx="838200" cy="254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Lahad</a:t>
              </a:r>
              <a:r>
                <a:rPr lang="en-US" sz="1050" b="1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sz="1050" b="1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</a:rPr>
                <a:t>Datu</a:t>
              </a:r>
              <a:endParaRPr lang="en-US" sz="105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67" name="Line 22"/>
            <p:cNvSpPr>
              <a:spLocks noChangeShapeType="1"/>
            </p:cNvSpPr>
            <p:nvPr/>
          </p:nvSpPr>
          <p:spPr bwMode="auto">
            <a:xfrm flipH="1" flipV="1">
              <a:off x="4419600" y="1981200"/>
              <a:ext cx="3810000" cy="1752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</p:grpSp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3657600" y="1143000"/>
          <a:ext cx="1255713" cy="871538"/>
        </p:xfrm>
        <a:graphic>
          <a:graphicData uri="http://schemas.openxmlformats.org/presentationml/2006/ole">
            <p:oleObj spid="_x0000_s1026" r:id="rId5" imgW="1752187" imgH="1351086" progId="">
              <p:embed/>
            </p:oleObj>
          </a:graphicData>
        </a:graphic>
      </p:graphicFrame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838200" y="6146800"/>
            <a:ext cx="2994025" cy="482600"/>
          </a:xfrm>
          <a:prstGeom prst="rect">
            <a:avLst/>
          </a:prstGeom>
          <a:solidFill>
            <a:schemeClr val="bg2">
              <a:alpha val="34117"/>
            </a:schemeClr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MY" altLang="en-US">
              <a:latin typeface="Calibri" pitchFamily="34" charset="0"/>
            </a:endParaRPr>
          </a:p>
        </p:txBody>
      </p:sp>
      <p:sp>
        <p:nvSpPr>
          <p:cNvPr id="1033" name="Line 31"/>
          <p:cNvSpPr>
            <a:spLocks noChangeShapeType="1"/>
          </p:cNvSpPr>
          <p:nvPr/>
        </p:nvSpPr>
        <p:spPr bwMode="auto">
          <a:xfrm flipV="1">
            <a:off x="914400" y="6286500"/>
            <a:ext cx="484188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1034" name="Line 32"/>
          <p:cNvSpPr>
            <a:spLocks noChangeShapeType="1"/>
          </p:cNvSpPr>
          <p:nvPr/>
        </p:nvSpPr>
        <p:spPr bwMode="auto">
          <a:xfrm flipV="1">
            <a:off x="914400" y="6553200"/>
            <a:ext cx="4746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87" name="Rectangle 33"/>
          <p:cNvSpPr>
            <a:spLocks noChangeArrowheads="1"/>
          </p:cNvSpPr>
          <p:nvPr/>
        </p:nvSpPr>
        <p:spPr bwMode="auto">
          <a:xfrm>
            <a:off x="1512888" y="6216650"/>
            <a:ext cx="2239962" cy="176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Broad-band sensor</a:t>
            </a:r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1512888" y="6423025"/>
            <a:ext cx="2239962" cy="15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Short-period sensor</a:t>
            </a:r>
          </a:p>
        </p:txBody>
      </p:sp>
      <p:sp>
        <p:nvSpPr>
          <p:cNvPr id="1037" name="Line 31"/>
          <p:cNvSpPr>
            <a:spLocks noChangeShapeType="1"/>
          </p:cNvSpPr>
          <p:nvPr/>
        </p:nvSpPr>
        <p:spPr bwMode="auto">
          <a:xfrm flipV="1">
            <a:off x="914400" y="6477000"/>
            <a:ext cx="484188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pic>
        <p:nvPicPr>
          <p:cNvPr id="89" name="Picture 9" descr="most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" descr="met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16632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116632"/>
            <a:ext cx="9144000" cy="6665168"/>
            <a:chOff x="0" y="116632"/>
            <a:chExt cx="9144000" cy="6665168"/>
          </a:xfrm>
        </p:grpSpPr>
        <p:pic>
          <p:nvPicPr>
            <p:cNvPr id="2" name="Picture 2" descr="http://1.bp.blogspot.com/-Oie7wwQ7tFk/U910peLJMjI/AAAAAAAAP1s/qTVIfb3wPcU/s1600/malaysia_ma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92200"/>
              <a:ext cx="9144000" cy="568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63688" y="404664"/>
              <a:ext cx="56166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MALAYSIA NATIONAL SEISMIC NETWORK MAP – STRONG MOTION</a:t>
              </a:r>
              <a:endPara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4" name="Picture 9" descr="mosti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88640"/>
              <a:ext cx="1754188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met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116632"/>
              <a:ext cx="2057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 bwMode="auto">
            <a:xfrm>
              <a:off x="6766520" y="2757289"/>
              <a:ext cx="685800" cy="2778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Ranau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39" name="Straight Arrow Connector 38"/>
            <p:cNvCxnSpPr>
              <a:endCxn id="81" idx="1"/>
            </p:cNvCxnSpPr>
            <p:nvPr/>
          </p:nvCxnSpPr>
          <p:spPr bwMode="auto">
            <a:xfrm>
              <a:off x="7452320" y="3035102"/>
              <a:ext cx="184150" cy="215900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0" name="TextBox 39"/>
            <p:cNvSpPr txBox="1"/>
            <p:nvPr/>
          </p:nvSpPr>
          <p:spPr bwMode="auto">
            <a:xfrm>
              <a:off x="7740352" y="4149080"/>
              <a:ext cx="1295400" cy="2778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Danum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 Valley</a:t>
              </a:r>
            </a:p>
          </p:txBody>
        </p:sp>
        <p:cxnSp>
          <p:nvCxnSpPr>
            <p:cNvPr id="41" name="Straight Arrow Connector 40"/>
            <p:cNvCxnSpPr>
              <a:stCxn id="40" idx="0"/>
              <a:endCxn id="82" idx="5"/>
            </p:cNvCxnSpPr>
            <p:nvPr/>
          </p:nvCxnSpPr>
          <p:spPr bwMode="auto">
            <a:xfrm flipH="1" flipV="1">
              <a:off x="8192533" y="3809173"/>
              <a:ext cx="195519" cy="339907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2" name="TextBox 41"/>
            <p:cNvSpPr txBox="1"/>
            <p:nvPr/>
          </p:nvSpPr>
          <p:spPr bwMode="auto">
            <a:xfrm>
              <a:off x="3491880" y="6237312"/>
              <a:ext cx="1039812" cy="2778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Johor 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Bahru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43" name="Straight Arrow Connector 42"/>
            <p:cNvCxnSpPr>
              <a:stCxn id="42" idx="1"/>
              <a:endCxn id="77" idx="6"/>
            </p:cNvCxnSpPr>
            <p:nvPr/>
          </p:nvCxnSpPr>
          <p:spPr bwMode="auto">
            <a:xfrm flipH="1" flipV="1">
              <a:off x="3023766" y="6075263"/>
              <a:ext cx="468114" cy="300956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4" name="TextBox 43"/>
            <p:cNvSpPr txBox="1"/>
            <p:nvPr/>
          </p:nvSpPr>
          <p:spPr bwMode="auto">
            <a:xfrm>
              <a:off x="755576" y="5733256"/>
              <a:ext cx="885825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Bukit 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Katil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45" name="Straight Arrow Connector 44"/>
            <p:cNvCxnSpPr>
              <a:stCxn id="44" idx="3"/>
              <a:endCxn id="74" idx="3"/>
            </p:cNvCxnSpPr>
            <p:nvPr/>
          </p:nvCxnSpPr>
          <p:spPr bwMode="auto">
            <a:xfrm flipV="1">
              <a:off x="1641401" y="5537365"/>
              <a:ext cx="282112" cy="334004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6" name="TextBox 45"/>
            <p:cNvSpPr txBox="1"/>
            <p:nvPr/>
          </p:nvSpPr>
          <p:spPr bwMode="auto">
            <a:xfrm>
              <a:off x="323528" y="5085184"/>
              <a:ext cx="1023937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Kuala 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Pilah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47" name="Straight Arrow Connector 46"/>
            <p:cNvCxnSpPr>
              <a:stCxn id="46" idx="3"/>
              <a:endCxn id="78" idx="2"/>
            </p:cNvCxnSpPr>
            <p:nvPr/>
          </p:nvCxnSpPr>
          <p:spPr bwMode="auto">
            <a:xfrm flipV="1">
              <a:off x="1347465" y="5067151"/>
              <a:ext cx="488231" cy="156146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8" name="TextBox 47"/>
            <p:cNvSpPr txBox="1"/>
            <p:nvPr/>
          </p:nvSpPr>
          <p:spPr bwMode="auto">
            <a:xfrm>
              <a:off x="0" y="3356992"/>
              <a:ext cx="685800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Taiping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395536" y="4437112"/>
              <a:ext cx="842962" cy="2778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Behrang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50" name="Straight Arrow Connector 49"/>
            <p:cNvCxnSpPr>
              <a:stCxn id="48" idx="3"/>
              <a:endCxn id="67" idx="2"/>
            </p:cNvCxnSpPr>
            <p:nvPr/>
          </p:nvCxnSpPr>
          <p:spPr bwMode="auto">
            <a:xfrm flipV="1">
              <a:off x="685800" y="3266951"/>
              <a:ext cx="69776" cy="228154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1" name="TextBox 50"/>
            <p:cNvSpPr txBox="1"/>
            <p:nvPr/>
          </p:nvSpPr>
          <p:spPr bwMode="auto">
            <a:xfrm>
              <a:off x="1619672" y="3429000"/>
              <a:ext cx="996950" cy="2778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Tanah Rata</a:t>
              </a:r>
            </a:p>
          </p:txBody>
        </p:sp>
        <p:cxnSp>
          <p:nvCxnSpPr>
            <p:cNvPr id="52" name="Straight Arrow Connector 51"/>
            <p:cNvCxnSpPr>
              <a:stCxn id="51" idx="1"/>
              <a:endCxn id="71" idx="6"/>
            </p:cNvCxnSpPr>
            <p:nvPr/>
          </p:nvCxnSpPr>
          <p:spPr bwMode="auto">
            <a:xfrm flipH="1" flipV="1">
              <a:off x="1367582" y="3554983"/>
              <a:ext cx="252090" cy="12924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3" name="TextBox 52"/>
            <p:cNvSpPr txBox="1"/>
            <p:nvPr/>
          </p:nvSpPr>
          <p:spPr bwMode="auto">
            <a:xfrm>
              <a:off x="0" y="3861048"/>
              <a:ext cx="914400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Setiawan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54" name="Straight Arrow Connector 53"/>
            <p:cNvCxnSpPr>
              <a:stCxn id="53" idx="0"/>
              <a:endCxn id="70" idx="3"/>
            </p:cNvCxnSpPr>
            <p:nvPr/>
          </p:nvCxnSpPr>
          <p:spPr bwMode="auto">
            <a:xfrm flipV="1">
              <a:off x="457200" y="3809173"/>
              <a:ext cx="386193" cy="51875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5" name="TextBox 54"/>
            <p:cNvSpPr txBox="1"/>
            <p:nvPr/>
          </p:nvSpPr>
          <p:spPr bwMode="auto">
            <a:xfrm>
              <a:off x="2123728" y="4581128"/>
              <a:ext cx="774700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Jempol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56" name="Straight Arrow Connector 55"/>
            <p:cNvCxnSpPr>
              <a:stCxn id="55" idx="1"/>
              <a:endCxn id="73" idx="6"/>
            </p:cNvCxnSpPr>
            <p:nvPr/>
          </p:nvCxnSpPr>
          <p:spPr bwMode="auto">
            <a:xfrm flipH="1">
              <a:off x="1943646" y="4719241"/>
              <a:ext cx="180082" cy="131886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 bwMode="auto">
            <a:xfrm>
              <a:off x="1835696" y="6381328"/>
              <a:ext cx="1116013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Gelang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 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Patah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58" name="Straight Arrow Connector 57"/>
            <p:cNvCxnSpPr>
              <a:stCxn id="57" idx="0"/>
              <a:endCxn id="76" idx="3"/>
            </p:cNvCxnSpPr>
            <p:nvPr/>
          </p:nvCxnSpPr>
          <p:spPr bwMode="auto">
            <a:xfrm flipV="1">
              <a:off x="2393703" y="6113429"/>
              <a:ext cx="394138" cy="267899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9" name="Straight Arrow Connector 58"/>
            <p:cNvCxnSpPr>
              <a:stCxn id="49" idx="0"/>
              <a:endCxn id="72" idx="3"/>
            </p:cNvCxnSpPr>
            <p:nvPr/>
          </p:nvCxnSpPr>
          <p:spPr bwMode="auto">
            <a:xfrm flipV="1">
              <a:off x="817017" y="4169213"/>
              <a:ext cx="458424" cy="267899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0" name="TextBox 59"/>
            <p:cNvSpPr txBox="1"/>
            <p:nvPr/>
          </p:nvSpPr>
          <p:spPr bwMode="auto">
            <a:xfrm>
              <a:off x="0" y="2924944"/>
              <a:ext cx="1074738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Teluk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 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Kumbar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61" name="Straight Arrow Connector 60"/>
            <p:cNvCxnSpPr>
              <a:stCxn id="60" idx="0"/>
              <a:endCxn id="68" idx="3"/>
            </p:cNvCxnSpPr>
            <p:nvPr/>
          </p:nvCxnSpPr>
          <p:spPr bwMode="auto">
            <a:xfrm flipH="1" flipV="1">
              <a:off x="411345" y="2873069"/>
              <a:ext cx="126024" cy="51875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 bwMode="auto">
            <a:xfrm>
              <a:off x="0" y="2348880"/>
              <a:ext cx="685800" cy="27781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Gurun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63" name="Straight Arrow Connector 62"/>
            <p:cNvCxnSpPr>
              <a:stCxn id="62" idx="0"/>
              <a:endCxn id="69" idx="3"/>
            </p:cNvCxnSpPr>
            <p:nvPr/>
          </p:nvCxnSpPr>
          <p:spPr bwMode="auto">
            <a:xfrm flipV="1">
              <a:off x="342900" y="2224997"/>
              <a:ext cx="284469" cy="123883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4" name="TextBox 63"/>
            <p:cNvSpPr txBox="1"/>
            <p:nvPr/>
          </p:nvSpPr>
          <p:spPr bwMode="auto">
            <a:xfrm>
              <a:off x="467544" y="1340768"/>
              <a:ext cx="863600" cy="27781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Chuping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65" name="Straight Arrow Connector 64"/>
            <p:cNvCxnSpPr>
              <a:stCxn id="64" idx="2"/>
              <a:endCxn id="66" idx="6"/>
            </p:cNvCxnSpPr>
            <p:nvPr/>
          </p:nvCxnSpPr>
          <p:spPr bwMode="auto">
            <a:xfrm flipH="1">
              <a:off x="503486" y="1618581"/>
              <a:ext cx="395858" cy="136202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395536" y="1700808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755576" y="3212976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395536" y="2780928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9" name="Oval 18"/>
            <p:cNvSpPr>
              <a:spLocks noChangeArrowheads="1"/>
            </p:cNvSpPr>
            <p:nvPr/>
          </p:nvSpPr>
          <p:spPr bwMode="auto">
            <a:xfrm>
              <a:off x="611560" y="2132856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827584" y="371703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1" name="Oval 18"/>
            <p:cNvSpPr>
              <a:spLocks noChangeArrowheads="1"/>
            </p:cNvSpPr>
            <p:nvPr/>
          </p:nvSpPr>
          <p:spPr bwMode="auto">
            <a:xfrm>
              <a:off x="1259632" y="3501008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2" name="Oval 18"/>
            <p:cNvSpPr>
              <a:spLocks noChangeArrowheads="1"/>
            </p:cNvSpPr>
            <p:nvPr/>
          </p:nvSpPr>
          <p:spPr bwMode="auto">
            <a:xfrm>
              <a:off x="1259632" y="407707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3" name="Oval 18"/>
            <p:cNvSpPr>
              <a:spLocks noChangeArrowheads="1"/>
            </p:cNvSpPr>
            <p:nvPr/>
          </p:nvSpPr>
          <p:spPr bwMode="auto">
            <a:xfrm>
              <a:off x="1835696" y="479715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1907704" y="5445224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2339752" y="5733256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2771800" y="6021288"/>
              <a:ext cx="109537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2915816" y="6021288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1835696" y="5013176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899592" y="6165304"/>
              <a:ext cx="885825" cy="2762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Batu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 </a:t>
              </a:r>
              <a:r>
                <a:rPr lang="en-US" sz="1200" b="1" kern="0" dirty="0" err="1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Pahat</a:t>
              </a:r>
              <a:endParaRPr lang="en-US" sz="1200" b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80" name="Straight Arrow Connector 79"/>
            <p:cNvCxnSpPr>
              <a:stCxn id="79" idx="3"/>
              <a:endCxn id="75" idx="2"/>
            </p:cNvCxnSpPr>
            <p:nvPr/>
          </p:nvCxnSpPr>
          <p:spPr bwMode="auto">
            <a:xfrm flipV="1">
              <a:off x="1785417" y="5787231"/>
              <a:ext cx="554335" cy="516186"/>
            </a:xfrm>
            <a:prstGeom prst="straightConnector1">
              <a:avLst/>
            </a:prstGeom>
            <a:noFill/>
            <a:ln w="19050" cap="flat" cmpd="sng" algn="ctr">
              <a:solidFill>
                <a:srgbClr val="0101A7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7620595" y="323512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8100392" y="3717032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MY">
                <a:latin typeface="Calibri" pitchFamily="34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512" y="764704"/>
            <a:ext cx="8661400" cy="5128096"/>
            <a:chOff x="0" y="0"/>
            <a:chExt cx="5184" cy="3408"/>
          </a:xfrm>
        </p:grpSpPr>
        <p:pic>
          <p:nvPicPr>
            <p:cNvPr id="3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184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01" y="747"/>
              <a:ext cx="3010" cy="1851"/>
              <a:chOff x="53" y="-9"/>
              <a:chExt cx="3010" cy="1851"/>
            </a:xfrm>
          </p:grpSpPr>
          <p:sp>
            <p:nvSpPr>
              <p:cNvPr id="7" name="Rectangle 4"/>
              <p:cNvSpPr>
                <a:spLocks/>
              </p:cNvSpPr>
              <p:nvPr/>
            </p:nvSpPr>
            <p:spPr bwMode="auto">
              <a:xfrm>
                <a:off x="538" y="946"/>
                <a:ext cx="796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Pusat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Sains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, Bukit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Kiara</a:t>
                </a:r>
                <a:endParaRPr lang="en-US" sz="10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endParaRPr>
              </a:p>
            </p:txBody>
          </p:sp>
          <p:sp>
            <p:nvSpPr>
              <p:cNvPr id="8" name="Rectangle 5"/>
              <p:cNvSpPr>
                <a:spLocks/>
              </p:cNvSpPr>
              <p:nvPr/>
            </p:nvSpPr>
            <p:spPr bwMode="auto">
              <a:xfrm>
                <a:off x="53" y="1152"/>
                <a:ext cx="874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Bukit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Cerakah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, Shah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Alam</a:t>
                </a:r>
                <a:endParaRPr lang="en-US" sz="10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endParaRPr>
              </a:p>
            </p:txBody>
          </p:sp>
          <p:sp>
            <p:nvSpPr>
              <p:cNvPr id="9" name="Rectangle 6"/>
              <p:cNvSpPr>
                <a:spLocks/>
              </p:cNvSpPr>
              <p:nvPr/>
            </p:nvSpPr>
            <p:spPr bwMode="auto">
              <a:xfrm>
                <a:off x="622" y="363"/>
                <a:ext cx="755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Pusat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Serenti,Serendah</a:t>
                </a:r>
                <a:endParaRPr lang="en-US" sz="10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endParaRPr>
              </a:p>
            </p:txBody>
          </p:sp>
          <p:sp>
            <p:nvSpPr>
              <p:cNvPr id="10" name="Rectangle 7"/>
              <p:cNvSpPr>
                <a:spLocks/>
              </p:cNvSpPr>
              <p:nvPr/>
            </p:nvSpPr>
            <p:spPr bwMode="auto">
              <a:xfrm>
                <a:off x="346" y="-9"/>
                <a:ext cx="535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Mardi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Kundang</a:t>
                </a:r>
                <a:endParaRPr lang="en-US" sz="10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endParaRPr>
              </a:p>
            </p:txBody>
          </p:sp>
          <p:sp>
            <p:nvSpPr>
              <p:cNvPr id="11" name="Rectangle 8"/>
              <p:cNvSpPr>
                <a:spLocks/>
              </p:cNvSpPr>
              <p:nvPr/>
            </p:nvSpPr>
            <p:spPr bwMode="auto">
              <a:xfrm>
                <a:off x="1002" y="1470"/>
                <a:ext cx="645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Wetland Putra Jaya</a:t>
                </a:r>
              </a:p>
            </p:txBody>
          </p:sp>
          <p:sp>
            <p:nvSpPr>
              <p:cNvPr id="12" name="Rectangle 9"/>
              <p:cNvSpPr>
                <a:spLocks/>
              </p:cNvSpPr>
              <p:nvPr/>
            </p:nvSpPr>
            <p:spPr bwMode="auto">
              <a:xfrm>
                <a:off x="771" y="1689"/>
                <a:ext cx="744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Perbadanan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Putra Jaya</a:t>
                </a:r>
              </a:p>
            </p:txBody>
          </p:sp>
          <p:sp>
            <p:nvSpPr>
              <p:cNvPr id="13" name="Rectangle 10"/>
              <p:cNvSpPr>
                <a:spLocks/>
              </p:cNvSpPr>
              <p:nvPr/>
            </p:nvSpPr>
            <p:spPr bwMode="auto">
              <a:xfrm>
                <a:off x="2290" y="1653"/>
                <a:ext cx="721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Kolej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Mara-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Beranang</a:t>
                </a:r>
                <a:endParaRPr lang="en-US" sz="10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endParaRPr>
              </a:p>
            </p:txBody>
          </p:sp>
          <p:sp>
            <p:nvSpPr>
              <p:cNvPr id="14" name="Rectangle 11"/>
              <p:cNvSpPr>
                <a:spLocks/>
              </p:cNvSpPr>
              <p:nvPr/>
            </p:nvSpPr>
            <p:spPr bwMode="auto">
              <a:xfrm>
                <a:off x="1924" y="297"/>
                <a:ext cx="1004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Aminuddin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Baki,Gohtong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Jaya</a:t>
                </a:r>
              </a:p>
            </p:txBody>
          </p:sp>
          <p:sp>
            <p:nvSpPr>
              <p:cNvPr id="15" name="Rectangle 12"/>
              <p:cNvSpPr>
                <a:spLocks/>
              </p:cNvSpPr>
              <p:nvPr/>
            </p:nvSpPr>
            <p:spPr bwMode="auto">
              <a:xfrm>
                <a:off x="2098" y="689"/>
                <a:ext cx="830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Pondok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Polis,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Janda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Baik</a:t>
                </a:r>
                <a:endParaRPr lang="en-US" sz="10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endParaRPr>
              </a:p>
            </p:txBody>
          </p:sp>
          <p:sp>
            <p:nvSpPr>
              <p:cNvPr id="16" name="Rectangle 13"/>
              <p:cNvSpPr>
                <a:spLocks/>
              </p:cNvSpPr>
              <p:nvPr/>
            </p:nvSpPr>
            <p:spPr bwMode="auto">
              <a:xfrm>
                <a:off x="2470" y="1143"/>
                <a:ext cx="593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IKBN,Dusun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Tua</a:t>
                </a:r>
                <a:endParaRPr lang="en-US" sz="10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endParaRPr>
              </a:p>
            </p:txBody>
          </p:sp>
          <p:sp>
            <p:nvSpPr>
              <p:cNvPr id="17" name="Rectangle 14"/>
              <p:cNvSpPr>
                <a:spLocks/>
              </p:cNvSpPr>
              <p:nvPr/>
            </p:nvSpPr>
            <p:spPr bwMode="auto">
              <a:xfrm>
                <a:off x="773" y="634"/>
                <a:ext cx="862" cy="153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Empangan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Batu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Ulu</a:t>
                </a:r>
                <a:r>
                  <a:rPr lang="en-US" sz="1000" dirty="0">
                    <a:solidFill>
                      <a:schemeClr val="bg1"/>
                    </a:solidFill>
                    <a:latin typeface="Times New Roman" charset="0"/>
                    <a:ea typeface="ＭＳ Ｐゴシック" pitchFamily="34" charset="-128"/>
                    <a:cs typeface="Times New Roman" charset="0"/>
                    <a:sym typeface="Times New Roman" charset="0"/>
                  </a:rPr>
                  <a:t> Yam</a:t>
                </a:r>
              </a:p>
            </p:txBody>
          </p:sp>
        </p:grpSp>
        <p:sp>
          <p:nvSpPr>
            <p:cNvPr id="5" name="Rectangle 15"/>
            <p:cNvSpPr>
              <a:spLocks/>
            </p:cNvSpPr>
            <p:nvPr/>
          </p:nvSpPr>
          <p:spPr bwMode="auto">
            <a:xfrm>
              <a:off x="4686" y="507"/>
              <a:ext cx="367" cy="13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rPr>
                <a:t>Malaysia</a:t>
              </a:r>
            </a:p>
          </p:txBody>
        </p:sp>
        <p:sp>
          <p:nvSpPr>
            <p:cNvPr id="6" name="Rectangle 16"/>
            <p:cNvSpPr>
              <a:spLocks/>
            </p:cNvSpPr>
            <p:nvPr/>
          </p:nvSpPr>
          <p:spPr bwMode="auto">
            <a:xfrm>
              <a:off x="3113" y="3092"/>
              <a:ext cx="1886" cy="215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Times New Roman" charset="0"/>
                  <a:ea typeface="ＭＳ Ｐゴシック" pitchFamily="34" charset="-128"/>
                  <a:cs typeface="Times New Roman" charset="0"/>
                  <a:sym typeface="Times New Roman" charset="0"/>
                </a:rPr>
                <a:t>State of Selangor &amp; Federal Territory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19672" y="11663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MALAYSIA NATIONAL SEISMIC NETWORK MAP – STRONG MOTION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4917944" y="2636912"/>
            <a:ext cx="734176" cy="230832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charset="0"/>
                <a:ea typeface="ＭＳ Ｐゴシック" pitchFamily="34" charset="-128"/>
                <a:cs typeface="Times New Roman" charset="0"/>
                <a:sym typeface="Times New Roman" charset="0"/>
              </a:rPr>
              <a:t>Bukit </a:t>
            </a:r>
            <a:r>
              <a:rPr lang="en-US" sz="1000" dirty="0" err="1" smtClean="0">
                <a:solidFill>
                  <a:schemeClr val="bg1"/>
                </a:solidFill>
                <a:latin typeface="Times New Roman" charset="0"/>
                <a:ea typeface="ＭＳ Ｐゴシック" pitchFamily="34" charset="-128"/>
                <a:cs typeface="Times New Roman" charset="0"/>
                <a:sym typeface="Times New Roman" charset="0"/>
              </a:rPr>
              <a:t>Tinggi</a:t>
            </a:r>
            <a:endParaRPr lang="en-US" sz="1000" dirty="0">
              <a:solidFill>
                <a:schemeClr val="bg1"/>
              </a:solidFill>
              <a:latin typeface="Times New Roman" charset="0"/>
              <a:ea typeface="ＭＳ Ｐゴシック" pitchFamily="34" charset="-128"/>
              <a:cs typeface="Times New Roman" charset="0"/>
              <a:sym typeface="Times New Roman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4572000" y="2708920"/>
            <a:ext cx="216024" cy="216024"/>
          </a:xfrm>
          <a:prstGeom prst="triangle">
            <a:avLst/>
          </a:prstGeom>
          <a:solidFill>
            <a:srgbClr val="99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152400"/>
            <a:ext cx="8153400" cy="762000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SV" altLang="zh-TW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  <a:cs typeface="Times New Roman" pitchFamily="18" charset="0"/>
              </a:rPr>
              <a:t>SEISMIC MONITORING SYSTEM USING </a:t>
            </a:r>
            <a:br>
              <a:rPr lang="es-SV" altLang="zh-TW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  <a:cs typeface="Times New Roman" pitchFamily="18" charset="0"/>
              </a:rPr>
            </a:br>
            <a:r>
              <a:rPr lang="es-SV" altLang="zh-TW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  <a:cs typeface="Times New Roman" pitchFamily="18" charset="0"/>
              </a:rPr>
              <a:t>SATELLITE COMMUNICATION SYSTEM</a:t>
            </a:r>
            <a:endParaRPr lang="en-GB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205038"/>
            <a:ext cx="1225550" cy="1846262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9750" y="3717925"/>
            <a:ext cx="3527425" cy="368300"/>
          </a:xfrm>
          <a:prstGeom prst="rect">
            <a:avLst/>
          </a:prstGeom>
          <a:solidFill>
            <a:srgbClr val="5F5F5F"/>
          </a:solidFill>
          <a:ln w="126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FFCC66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CC66"/>
                </a:solidFill>
                <a:latin typeface="Arial" charset="0"/>
                <a:cs typeface="Times New Roman" pitchFamily="18" charset="0"/>
              </a:rPr>
              <a:t>Data Digitizer and Recorder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750" y="5149850"/>
            <a:ext cx="3527425" cy="368300"/>
          </a:xfrm>
          <a:prstGeom prst="rect">
            <a:avLst/>
          </a:prstGeom>
          <a:solidFill>
            <a:srgbClr val="5F5F5F"/>
          </a:solidFill>
          <a:ln w="126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FFCC66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CC66"/>
                </a:solidFill>
                <a:latin typeface="Arial" charset="0"/>
                <a:cs typeface="Times New Roman" pitchFamily="18" charset="0"/>
              </a:rPr>
              <a:t>Sensors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9750" y="3213100"/>
            <a:ext cx="3527425" cy="368300"/>
          </a:xfrm>
          <a:prstGeom prst="rect">
            <a:avLst/>
          </a:prstGeom>
          <a:solidFill>
            <a:srgbClr val="5F5F5F"/>
          </a:solidFill>
          <a:ln w="126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FFCC66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CC66"/>
                </a:solidFill>
                <a:latin typeface="Arial" charset="0"/>
                <a:cs typeface="Times New Roman" pitchFamily="18" charset="0"/>
              </a:rPr>
              <a:t>Data Transmitter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867400" y="4070350"/>
            <a:ext cx="2449513" cy="648512"/>
          </a:xfrm>
          <a:prstGeom prst="rect">
            <a:avLst/>
          </a:prstGeom>
          <a:solidFill>
            <a:srgbClr val="5F5F5F"/>
          </a:solidFill>
          <a:ln w="126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0"/>
              </a:spcBef>
              <a:buClr>
                <a:srgbClr val="FFCC66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CC66"/>
                </a:solidFill>
                <a:latin typeface="Arial" charset="0"/>
                <a:cs typeface="Times New Roman" pitchFamily="18" charset="0"/>
              </a:rPr>
              <a:t>Earth Station </a:t>
            </a:r>
            <a:r>
              <a:rPr lang="en-GB" dirty="0" smtClean="0">
                <a:solidFill>
                  <a:srgbClr val="FFCC66"/>
                </a:solidFill>
                <a:latin typeface="Arial" charset="0"/>
                <a:cs typeface="Times New Roman" pitchFamily="18" charset="0"/>
              </a:rPr>
              <a:t>at</a:t>
            </a:r>
          </a:p>
          <a:p>
            <a:pPr algn="ctr" defTabSz="457200">
              <a:spcBef>
                <a:spcPts val="0"/>
              </a:spcBef>
              <a:buClr>
                <a:srgbClr val="FFCC66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CC66"/>
                </a:solidFill>
                <a:latin typeface="Arial" charset="0"/>
                <a:cs typeface="Times New Roman" pitchFamily="18" charset="0"/>
              </a:rPr>
              <a:t>Kuala Lumpur</a:t>
            </a:r>
            <a:endParaRPr lang="en-GB" dirty="0">
              <a:solidFill>
                <a:srgbClr val="FFCC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1751013"/>
            <a:ext cx="1284287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0188" y="5581650"/>
            <a:ext cx="1296987" cy="1016000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165600"/>
            <a:ext cx="2160588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 rot="9780000">
            <a:off x="1482725" y="1781175"/>
            <a:ext cx="2303463" cy="360363"/>
          </a:xfrm>
          <a:custGeom>
            <a:avLst/>
            <a:gdLst>
              <a:gd name="G0" fmla="+- 4833 0 0"/>
              <a:gd name="G1" fmla="+- 0 0 0"/>
              <a:gd name="G2" fmla="+- 21600 0 0"/>
              <a:gd name="G3" fmla="+- 10800 0 0"/>
              <a:gd name="G4" fmla="+- 21600 0 4833"/>
              <a:gd name="G5" fmla="*/ G4 G3 10800"/>
              <a:gd name="G6" fmla="+- 21600 0 G5"/>
              <a:gd name="T0" fmla="*/ 4833 w 21600"/>
              <a:gd name="T1" fmla="*/ 0 h 21600"/>
              <a:gd name="T2" fmla="*/ 0 w 21600"/>
              <a:gd name="T3" fmla="*/ 10800 h 21600"/>
              <a:gd name="T4" fmla="*/ 483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833" y="0"/>
                </a:moveTo>
                <a:lnTo>
                  <a:pt x="4833" y="0"/>
                </a:lnTo>
                <a:lnTo>
                  <a:pt x="3375" y="0"/>
                </a:lnTo>
                <a:lnTo>
                  <a:pt x="3375" y="21600"/>
                </a:lnTo>
                <a:lnTo>
                  <a:pt x="483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close/>
              </a:path>
            </a:pathLst>
          </a:custGeom>
          <a:solidFill>
            <a:srgbClr val="FFCC66"/>
          </a:solidFill>
          <a:ln w="93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rot="1440000">
            <a:off x="4794250" y="1912938"/>
            <a:ext cx="2016125" cy="360362"/>
          </a:xfrm>
          <a:custGeom>
            <a:avLst/>
            <a:gdLst>
              <a:gd name="G0" fmla="+- 4833 0 0"/>
              <a:gd name="G1" fmla="+- 0 0 0"/>
              <a:gd name="G2" fmla="+- 21600 0 0"/>
              <a:gd name="G3" fmla="+- 10800 0 0"/>
              <a:gd name="G4" fmla="+- 21600 0 4833"/>
              <a:gd name="G5" fmla="*/ G4 G3 10800"/>
              <a:gd name="G6" fmla="+- 21600 0 G5"/>
              <a:gd name="T0" fmla="*/ 4833 w 21600"/>
              <a:gd name="T1" fmla="*/ 0 h 21600"/>
              <a:gd name="T2" fmla="*/ 0 w 21600"/>
              <a:gd name="T3" fmla="*/ 10800 h 21600"/>
              <a:gd name="T4" fmla="*/ 483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833" y="0"/>
                </a:moveTo>
                <a:lnTo>
                  <a:pt x="4833" y="0"/>
                </a:lnTo>
                <a:lnTo>
                  <a:pt x="3375" y="0"/>
                </a:lnTo>
                <a:lnTo>
                  <a:pt x="3375" y="21600"/>
                </a:lnTo>
                <a:lnTo>
                  <a:pt x="483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close/>
              </a:path>
            </a:pathLst>
          </a:custGeom>
          <a:solidFill>
            <a:srgbClr val="FFCC66"/>
          </a:solidFill>
          <a:ln w="93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067175" y="5300663"/>
            <a:ext cx="288925" cy="158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4356100" y="3998913"/>
            <a:ext cx="1588" cy="13081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4060825" y="4005263"/>
            <a:ext cx="301625" cy="158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067175" y="3860800"/>
            <a:ext cx="288925" cy="158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356100" y="3351213"/>
            <a:ext cx="1588" cy="51593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4060825" y="3357563"/>
            <a:ext cx="301625" cy="158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7092950" y="5445125"/>
            <a:ext cx="1588" cy="28733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867400" y="5048250"/>
            <a:ext cx="2449513" cy="368300"/>
          </a:xfrm>
          <a:prstGeom prst="rect">
            <a:avLst/>
          </a:prstGeom>
          <a:solidFill>
            <a:srgbClr val="5F5F5F"/>
          </a:solidFill>
          <a:ln w="126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FFCC66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CC66"/>
                </a:solidFill>
                <a:latin typeface="Arial" charset="0"/>
                <a:cs typeface="Times New Roman" pitchFamily="18" charset="0"/>
              </a:rPr>
              <a:t>Router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82625" y="1477963"/>
            <a:ext cx="12239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VSAT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7092950" y="4724400"/>
            <a:ext cx="1588" cy="28892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 rot="20160000">
            <a:off x="1617663" y="1487488"/>
            <a:ext cx="1438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64kbps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 rot="1680000">
            <a:off x="5364163" y="1695450"/>
            <a:ext cx="1441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64kbps</a:t>
            </a: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0688" y="5581650"/>
            <a:ext cx="1001712" cy="1008063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8" cstate="print"/>
          <a:srcRect t="8722" r="11136" b="4099"/>
          <a:stretch>
            <a:fillRect/>
          </a:stretch>
        </p:blipFill>
        <p:spPr bwMode="auto">
          <a:xfrm>
            <a:off x="2843213" y="4149725"/>
            <a:ext cx="1223962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23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1066800"/>
            <a:ext cx="798512" cy="1570038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851275" y="2565400"/>
            <a:ext cx="12239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MEASAT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5867400" y="5715000"/>
            <a:ext cx="2819400" cy="917575"/>
          </a:xfrm>
          <a:prstGeom prst="rect">
            <a:avLst/>
          </a:prstGeom>
          <a:solidFill>
            <a:srgbClr val="FFCC00">
              <a:alpha val="39999"/>
            </a:srgbClr>
          </a:solidFill>
          <a:ln w="381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National Operations Centre Data Archiving and Processing </a:t>
            </a:r>
          </a:p>
        </p:txBody>
      </p:sp>
      <p:pic>
        <p:nvPicPr>
          <p:cNvPr id="29726" name="Picture 30"/>
          <p:cNvPicPr>
            <a:picLocks noChangeAspect="1" noChangeArrowheads="1"/>
          </p:cNvPicPr>
          <p:nvPr/>
        </p:nvPicPr>
        <p:blipFill>
          <a:blip r:embed="rId10" cstate="print"/>
          <a:srcRect t="302" b="1698"/>
          <a:stretch>
            <a:fillRect/>
          </a:stretch>
        </p:blipFill>
        <p:spPr bwMode="auto">
          <a:xfrm>
            <a:off x="538163" y="5581650"/>
            <a:ext cx="1079500" cy="1008063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31" name="Picture 9" descr="mosti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8864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met.pn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116632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716338"/>
            <a:ext cx="2733675" cy="302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981075"/>
            <a:ext cx="3384550" cy="2519363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Times New Roman" pitchFamily="18" charset="0"/>
              </a:rPr>
              <a:t>INSTRUMENTATION AT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Times New Roman" pitchFamily="18" charset="0"/>
              </a:rPr>
              <a:t>REMOTE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Times New Roman" pitchFamily="18" charset="0"/>
              </a:rPr>
              <a:t>SEISMIC STATION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740650" y="5949950"/>
            <a:ext cx="1079500" cy="682625"/>
          </a:xfrm>
          <a:prstGeom prst="rect">
            <a:avLst/>
          </a:prstGeom>
          <a:solidFill>
            <a:srgbClr val="808080">
              <a:alpha val="73000"/>
            </a:srgb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457200">
              <a:spcBef>
                <a:spcPts val="87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Broadband Strekeisen STS-2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948488" y="4437063"/>
            <a:ext cx="1079500" cy="463550"/>
          </a:xfrm>
          <a:prstGeom prst="rect">
            <a:avLst/>
          </a:prstGeom>
          <a:solidFill>
            <a:srgbClr val="808080">
              <a:alpha val="73000"/>
            </a:srgbClr>
          </a:solidFill>
          <a:ln w="93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457200">
              <a:spcBef>
                <a:spcPts val="87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ES-T EpiSensor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0" y="3810000"/>
            <a:ext cx="1079500" cy="469900"/>
          </a:xfrm>
          <a:prstGeom prst="rect">
            <a:avLst/>
          </a:prstGeom>
          <a:solidFill>
            <a:srgbClr val="808080">
              <a:alpha val="73000"/>
            </a:srgbClr>
          </a:solidFill>
          <a:ln w="93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457200">
              <a:spcBef>
                <a:spcPts val="87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Data Logger PB14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" y="4572000"/>
            <a:ext cx="1079500" cy="469900"/>
          </a:xfrm>
          <a:prstGeom prst="rect">
            <a:avLst/>
          </a:prstGeom>
          <a:solidFill>
            <a:srgbClr val="808080">
              <a:alpha val="73000"/>
            </a:srgbClr>
          </a:solidFill>
          <a:ln w="93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457200">
              <a:spcBef>
                <a:spcPts val="87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Digitiser Q330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81000" y="6019800"/>
            <a:ext cx="1079500" cy="469900"/>
          </a:xfrm>
          <a:prstGeom prst="rect">
            <a:avLst/>
          </a:prstGeom>
          <a:solidFill>
            <a:srgbClr val="808080">
              <a:alpha val="73000"/>
            </a:srgbClr>
          </a:solidFill>
          <a:ln w="93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457200">
              <a:spcBef>
                <a:spcPts val="87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Power Supply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51275" y="1484313"/>
            <a:ext cx="1079500" cy="249237"/>
          </a:xfrm>
          <a:prstGeom prst="rect">
            <a:avLst/>
          </a:prstGeom>
          <a:solidFill>
            <a:srgbClr val="808080">
              <a:alpha val="7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457200">
              <a:spcBef>
                <a:spcPts val="875"/>
              </a:spcBef>
              <a:buClr>
                <a:srgbClr val="FFCC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CC00"/>
                </a:solidFill>
                <a:latin typeface="Arial" charset="0"/>
                <a:cs typeface="Times New Roman" pitchFamily="18" charset="0"/>
              </a:rPr>
              <a:t>VSAT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81075"/>
            <a:ext cx="2592388" cy="2519363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981075"/>
            <a:ext cx="2298700" cy="2519363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3716338"/>
            <a:ext cx="1641475" cy="3025775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3716338"/>
            <a:ext cx="2347912" cy="3025775"/>
          </a:xfrm>
          <a:prstGeom prst="rect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81000" y="5334000"/>
            <a:ext cx="1079500" cy="469900"/>
          </a:xfrm>
          <a:prstGeom prst="rect">
            <a:avLst/>
          </a:prstGeom>
          <a:solidFill>
            <a:srgbClr val="808080">
              <a:alpha val="73000"/>
            </a:srgbClr>
          </a:solidFill>
          <a:ln w="936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457200">
              <a:spcBef>
                <a:spcPts val="875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Charge Controller</a:t>
            </a:r>
          </a:p>
        </p:txBody>
      </p:sp>
      <p:pic>
        <p:nvPicPr>
          <p:cNvPr id="16" name="Picture 9" descr="most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864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met.pn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116632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mmd netwo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5295900" cy="6086475"/>
          </a:xfrm>
          <a:prstGeom prst="rect">
            <a:avLst/>
          </a:prstGeom>
          <a:noFill/>
        </p:spPr>
      </p:pic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842696" y="533400"/>
            <a:ext cx="143404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5"/>
                </a:solidFill>
                <a:latin typeface="Arial Rounded MT Bold" pitchFamily="34" charset="0"/>
              </a:rPr>
              <a:t>10 </a:t>
            </a:r>
            <a:r>
              <a:rPr lang="en-US" u="sng" dirty="0">
                <a:solidFill>
                  <a:schemeClr val="accent5"/>
                </a:solidFill>
                <a:latin typeface="Arial Rounded MT Bold" pitchFamily="34" charset="0"/>
              </a:rPr>
              <a:t>Stations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KUM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IPM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KOM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KSM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SBM 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KKM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 pitchFamily="34" charset="0"/>
              </a:rPr>
              <a:t>LDM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 pitchFamily="34" charset="0"/>
              </a:rPr>
              <a:t>BNM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 pitchFamily="34" charset="0"/>
              </a:rPr>
              <a:t>SPM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 pitchFamily="34" charset="0"/>
              </a:rPr>
              <a:t>JRM</a:t>
            </a:r>
            <a:endParaRPr lang="en-US" sz="1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835425" y="2991143"/>
            <a:ext cx="12961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  <a:latin typeface="Arial Rounded MT Bold" pitchFamily="34" charset="0"/>
              </a:rPr>
              <a:t>6 Stations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KGM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KTM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BTM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SDM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TDM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KDM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899592" y="5009802"/>
            <a:ext cx="1166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chemeClr val="accent5"/>
                </a:solidFill>
                <a:latin typeface="Arial Rounded MT Bold" pitchFamily="34" charset="0"/>
              </a:rPr>
              <a:t>1 Station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 Rounded MT Bold" pitchFamily="34" charset="0"/>
              </a:rPr>
              <a:t>FRIM</a:t>
            </a:r>
          </a:p>
        </p:txBody>
      </p:sp>
      <p:pic>
        <p:nvPicPr>
          <p:cNvPr id="6" name="Picture 9" descr="most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541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met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16632"/>
            <a:ext cx="205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aysian Weak Motion Network 2015 Pae">
  <a:themeElements>
    <a:clrScheme name="Office Them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Malaysian Weak Motion Network 2015 Pae</Template>
  <TotalTime>171</TotalTime>
  <Words>813</Words>
  <Application>Microsoft Office PowerPoint</Application>
  <PresentationFormat>On-screen Show (4:3)</PresentationFormat>
  <Paragraphs>433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Malaysian Weak Motion Network 2015 Pae</vt:lpstr>
      <vt:lpstr>Slide 1</vt:lpstr>
      <vt:lpstr>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C44 RangkaianSeismik</dc:creator>
  <cp:lastModifiedBy>C44 RangkaianSeismik</cp:lastModifiedBy>
  <cp:revision>20</cp:revision>
  <cp:lastPrinted>1601-01-01T00:00:00Z</cp:lastPrinted>
  <dcterms:created xsi:type="dcterms:W3CDTF">2015-07-03T03:38:53Z</dcterms:created>
  <dcterms:modified xsi:type="dcterms:W3CDTF">2015-07-10T08:45:10Z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TC010690981033</vt:lpwstr>
  </property>
</Properties>
</file>