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7" r:id="rId6"/>
    <p:sldId id="268" r:id="rId7"/>
    <p:sldId id="260" r:id="rId8"/>
    <p:sldId id="261" r:id="rId9"/>
    <p:sldId id="275" r:id="rId10"/>
    <p:sldId id="27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2" autoAdjust="0"/>
  </p:normalViewPr>
  <p:slideViewPr>
    <p:cSldViewPr>
      <p:cViewPr varScale="1">
        <p:scale>
          <a:sx n="125" d="100"/>
          <a:sy n="125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9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5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9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3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82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33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5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1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8EA9-48AB-4917-9A56-A00C45320461}" type="datetimeFigureOut">
              <a:rPr lang="es-ES" smtClean="0"/>
              <a:t>6/5/14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B823-902F-4940-B9A7-8B3E27B5E14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NETWORK REPORT</a:t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endParaRPr lang="es-E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ng. Manuel Cutie Mustelier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MSc. Griselda Despaigne L.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PhD. Olearys Gonzalez Matos</a:t>
            </a:r>
          </a:p>
          <a:p>
            <a:pPr algn="l"/>
            <a:endParaRPr lang="es-ES" sz="2000" dirty="0">
              <a:solidFill>
                <a:schemeClr val="tx1"/>
              </a:solidFill>
            </a:endParaRPr>
          </a:p>
          <a:p>
            <a:r>
              <a:rPr lang="es-ES" sz="2000" b="1" dirty="0" smtClean="0">
                <a:solidFill>
                  <a:schemeClr val="tx1"/>
                </a:solidFill>
              </a:rPr>
              <a:t>2014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3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85" y="398329"/>
            <a:ext cx="7211115" cy="668471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228600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38200" y="136283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2400" b="1" dirty="0" smtClean="0">
                <a:latin typeface="Arial Unicode MS" pitchFamily="34" charset="-128"/>
              </a:rPr>
              <a:t>Projects  for next years  </a:t>
            </a:r>
            <a:endParaRPr lang="en-US" sz="2400" dirty="0"/>
          </a:p>
        </p:txBody>
      </p:sp>
      <p:sp>
        <p:nvSpPr>
          <p:cNvPr id="6" name="5 Rectángulo"/>
          <p:cNvSpPr/>
          <p:nvPr/>
        </p:nvSpPr>
        <p:spPr>
          <a:xfrm>
            <a:off x="822960" y="2209800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Introduce the SEISCOMP  System in our Central Station </a:t>
            </a:r>
            <a:endParaRPr lang="en-US" sz="2400" b="1" dirty="0" smtClean="0"/>
          </a:p>
          <a:p>
            <a:pPr lvl="0"/>
            <a:endParaRPr lang="es-E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Installation of an </a:t>
            </a:r>
            <a:r>
              <a:rPr lang="en-US" sz="2400" b="1" dirty="0" smtClean="0"/>
              <a:t>Accelerograph </a:t>
            </a:r>
            <a:r>
              <a:rPr lang="en-US" sz="2400" b="1" dirty="0"/>
              <a:t>Network in Santiago de Cuba as part of a Rapid Respond System for this city</a:t>
            </a:r>
            <a:r>
              <a:rPr lang="en-US" sz="2400" b="1" dirty="0" smtClean="0"/>
              <a:t>.</a:t>
            </a:r>
          </a:p>
          <a:p>
            <a:pPr lvl="0"/>
            <a:endParaRPr lang="es-E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Increase the number of stations in the network  and in this way improve the covering area as well as the monitoring capacity of our system for  local and regional seismicity  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sz="2400" b="1" dirty="0"/>
              <a:t>Share the data of our stations with the international community  through IRIS DMC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S" sz="2400" dirty="0"/>
          </a:p>
          <a:p>
            <a:pPr marL="285750" indent="-285750" algn="just">
              <a:buFont typeface="Arial" pitchFamily="34" charset="0"/>
              <a:buChar char="•"/>
            </a:pPr>
            <a:endParaRPr kumimoji="1" lang="en-US" sz="2400" b="1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7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Distribution  of Seismic Stations</a:t>
            </a:r>
            <a:r>
              <a:rPr lang="es-ES_tradnl" sz="2800" b="1" dirty="0" smtClean="0">
                <a:solidFill>
                  <a:srgbClr val="CC0099"/>
                </a:solidFill>
                <a:latin typeface="Arial Unicode MS" pitchFamily="34" charset="-128"/>
              </a:rPr>
              <a:t/>
            </a:r>
            <a:br>
              <a:rPr lang="es-ES_tradnl" sz="2800" b="1" dirty="0" smtClean="0">
                <a:solidFill>
                  <a:srgbClr val="CC0099"/>
                </a:solidFill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s-E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5" y="2286000"/>
            <a:ext cx="77708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8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8813" y="249271"/>
            <a:ext cx="7247987" cy="1047229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2314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2406"/>
              </p:ext>
            </p:extLst>
          </p:nvPr>
        </p:nvGraphicFramePr>
        <p:xfrm>
          <a:off x="457200" y="1600200"/>
          <a:ext cx="8086813" cy="4849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1143000"/>
                <a:gridCol w="634454"/>
                <a:gridCol w="584746"/>
                <a:gridCol w="614134"/>
                <a:gridCol w="691661"/>
                <a:gridCol w="783883"/>
                <a:gridCol w="1014436"/>
                <a:gridCol w="876105"/>
                <a:gridCol w="829994"/>
              </a:tblGrid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Station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Channel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Network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Location Code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Longitude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Latitude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Local Name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Sensor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Digitizer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Communication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RCC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-75.6965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19.9950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Rio Carpintero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60 (60 seconds)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BBAS-2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Satellital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MASC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-74.2312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20.1755  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Maisi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60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BBAS-2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ADSL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LMGC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-77.0045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20.0646  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Las Mercedes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60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BBAS-2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ADSL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282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HLG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-76.35867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20.9280 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Holguin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Nanometrics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Trillium 120P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Nanometrics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Taurus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Satellital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282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CCCC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-77.4173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21.1934  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Cascorro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120 (120 seconds)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Satellital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282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MGV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-79.9796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22.1194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Manicaragua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60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ADSL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282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SOR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HHZ HHN HHE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-83.0086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22.7932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Soroa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BBVS 60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ADSL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MOAC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EHZ EHN EHE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Moa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FSS-3M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BBAS-2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EDAS24IP6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ADSL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SAB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EHZ EHN EHE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Sabaneta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FSS-3M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Radio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24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PIN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EHZ EHN EHE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Pinares Mayari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FSS-3M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Radio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  <a:tr h="470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noProof="0" smtClean="0">
                          <a:effectLst/>
                        </a:rPr>
                        <a:t>GTMO</a:t>
                      </a:r>
                      <a:endParaRPr lang="en-US" sz="9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EHZ EHN EHE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00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Malone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FSS-3M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smtClean="0">
                          <a:solidFill>
                            <a:schemeClr val="tx1"/>
                          </a:solidFill>
                          <a:effectLst/>
                        </a:rPr>
                        <a:t>Geodevice EDAS24IP3</a:t>
                      </a:r>
                      <a:endParaRPr lang="en-US" sz="900" b="1" noProof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Radio</a:t>
                      </a:r>
                      <a:endParaRPr lang="en-US" sz="9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8813" y="249271"/>
            <a:ext cx="7247987" cy="1047229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2314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8365"/>
            <a:ext cx="2259152" cy="184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38100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Main period 120 s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Frequency Range  0.0083 – 145 Hz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Sensitivity </a:t>
            </a:r>
            <a:r>
              <a:rPr lang="en-US" b="1" dirty="0" smtClean="0">
                <a:latin typeface="Arial" pitchFamily="34" charset="0"/>
                <a:ea typeface="SimSun"/>
                <a:cs typeface="Arial" pitchFamily="34" charset="0"/>
              </a:rPr>
              <a:t>1200 V/m/s</a:t>
            </a:r>
            <a:endParaRPr kumimoji="1" lang="en-US" b="1" dirty="0" smtClean="0">
              <a:latin typeface="Arial Unicode MS" pitchFamily="34" charset="-128"/>
            </a:endParaRPr>
          </a:p>
          <a:p>
            <a:r>
              <a:rPr kumimoji="1" lang="en-US" b="1" dirty="0" smtClean="0">
                <a:latin typeface="Arial Unicode MS" pitchFamily="34" charset="-128"/>
              </a:rPr>
              <a:t>Clip Level &gt;15 mm/s up to 1.5 Hz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831771" y="2819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Main period 60 s.  (120s)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Frequency Range 0.0167 (0.0083) Hz – 40 Hz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Sensitivity 2000 V/m/s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Dynamic Range140 db.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831771" y="2328365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BBVS-60  (120)  Geodevice China </a:t>
            </a: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3831771" y="4583668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Trillium 120 PA Nanometrics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48019" y="1447800"/>
            <a:ext cx="7833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 smtClean="0">
                <a:latin typeface="Arial Unicode MS" pitchFamily="34" charset="-128"/>
              </a:rPr>
              <a:t>Broadband Seismometers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0" y="4646329"/>
            <a:ext cx="1821421" cy="18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4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8813" y="249271"/>
            <a:ext cx="7247987" cy="924187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2314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786513" y="2253591"/>
            <a:ext cx="3619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Triaxial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Main period 2s.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Frequency Range 0.5– 60 Hz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Sensitivity 2000 V/m/s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Dynamic Range &gt; 120 db.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788627" y="5249537"/>
            <a:ext cx="34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Range  </a:t>
            </a:r>
            <a:r>
              <a:rPr lang="en-US" b="1" dirty="0" smtClean="0">
                <a:latin typeface="Arial" pitchFamily="34" charset="0"/>
                <a:ea typeface="SimSun"/>
                <a:cs typeface="Arial" pitchFamily="34" charset="0"/>
              </a:rPr>
              <a:t>±</a:t>
            </a:r>
            <a:r>
              <a:rPr kumimoji="1" lang="en-US" b="1" dirty="0" smtClean="0">
                <a:latin typeface="Arial Unicode MS" pitchFamily="34" charset="-128"/>
              </a:rPr>
              <a:t>4g (2g)  optional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Frequency Range 0 – 100 Hz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Sensitivity </a:t>
            </a:r>
            <a:r>
              <a:rPr lang="en-US" b="1" dirty="0" smtClean="0">
                <a:latin typeface="Arial" pitchFamily="34" charset="0"/>
                <a:ea typeface="SimSun"/>
                <a:cs typeface="Arial" pitchFamily="34" charset="0"/>
              </a:rPr>
              <a:t>5V/g (differential)</a:t>
            </a:r>
            <a:endParaRPr kumimoji="1" lang="en-US" b="1" dirty="0" smtClean="0">
              <a:latin typeface="Arial Unicode MS" pitchFamily="34" charset="-128"/>
            </a:endParaRPr>
          </a:p>
          <a:p>
            <a:r>
              <a:rPr kumimoji="1" lang="en-US" b="1" dirty="0" smtClean="0">
                <a:latin typeface="Arial Unicode MS" pitchFamily="34" charset="-128"/>
              </a:rPr>
              <a:t>Dynamic Range &gt;135 db.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803871" y="4777907"/>
            <a:ext cx="4138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BBAS-2 Geodevice China  </a:t>
            </a: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4803871" y="1867768"/>
            <a:ext cx="361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FSS-3M Geodevice China  </a:t>
            </a: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833706" y="4008135"/>
            <a:ext cx="7833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 smtClean="0">
                <a:latin typeface="Arial Unicode MS" pitchFamily="34" charset="-128"/>
              </a:rPr>
              <a:t>Accelerometers </a:t>
            </a:r>
            <a:endParaRPr lang="en-US" sz="2400" dirty="0"/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277">
            <a:off x="653361" y="4672349"/>
            <a:ext cx="1909902" cy="172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20" y="2052434"/>
            <a:ext cx="3167197" cy="18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889806" y="1296399"/>
            <a:ext cx="748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 smtClean="0">
                <a:latin typeface="Arial Unicode MS" pitchFamily="34" charset="-128"/>
              </a:rPr>
              <a:t> Short Period Seismometers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70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8813" y="249271"/>
            <a:ext cx="7247987" cy="924187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2314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823062" y="5170648"/>
            <a:ext cx="52447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Channel: 3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Sensitivity 1 count/microvolts (gain 1)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Input voltage range 40V pp. differential (gain 0.4)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Dynamic Range &gt; 140 db. </a:t>
            </a:r>
          </a:p>
          <a:p>
            <a:endParaRPr kumimoji="1" lang="es-ES" b="1" dirty="0" smtClean="0">
              <a:latin typeface="Arial Unicode MS" pitchFamily="34" charset="-128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62102" y="2197464"/>
            <a:ext cx="51532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latin typeface="Arial Unicode MS" pitchFamily="34" charset="-128"/>
              </a:rPr>
              <a:t>Channels : 3 (6)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24 bits A/D Converter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Dynamic Range 135 db. 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8 Gb Memory Flash.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Communications Ethernet port. Serial Port</a:t>
            </a:r>
          </a:p>
          <a:p>
            <a:r>
              <a:rPr kumimoji="1" lang="en-US" b="1" dirty="0" smtClean="0">
                <a:latin typeface="Arial Unicode MS" pitchFamily="34" charset="-128"/>
              </a:rPr>
              <a:t>FTP, Telnet</a:t>
            </a:r>
            <a:endParaRPr kumimoji="1" lang="es-ES" b="1" dirty="0" smtClean="0">
              <a:latin typeface="Arial Unicode MS" pitchFamily="34" charset="-128"/>
            </a:endParaRPr>
          </a:p>
          <a:p>
            <a:r>
              <a:rPr kumimoji="1" lang="es-ES" b="1" dirty="0" smtClean="0">
                <a:latin typeface="Arial Unicode MS" pitchFamily="34" charset="-128"/>
              </a:rPr>
              <a:t>GPS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796935" y="1758064"/>
            <a:ext cx="4550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EDAS/24IP3 (6)  Geodevice China </a:t>
            </a: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3831771" y="4847101"/>
            <a:ext cx="424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b="1" dirty="0" smtClean="0">
                <a:solidFill>
                  <a:srgbClr val="CC0099"/>
                </a:solidFill>
                <a:latin typeface="Arial Unicode MS" pitchFamily="34" charset="-128"/>
              </a:rPr>
              <a:t>Taurus Nanometrics</a:t>
            </a: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548018" y="1173458"/>
            <a:ext cx="7833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 smtClean="0">
                <a:latin typeface="Arial Unicode MS" pitchFamily="34" charset="-128"/>
              </a:rPr>
              <a:t>Digitizers   </a:t>
            </a:r>
            <a:endParaRPr lang="en-US" sz="2400" dirty="0"/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79" y="1942729"/>
            <a:ext cx="2436773" cy="16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0999" y="4251252"/>
            <a:ext cx="1391052" cy="25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1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94816" y="152400"/>
            <a:ext cx="7239000" cy="838199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09" y="304800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86000" y="212095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3891099" y="3797181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Earthworm System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324600" y="2336718"/>
            <a:ext cx="1905000" cy="8255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Automatic Location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615249" y="3886200"/>
            <a:ext cx="220980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Manual Location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SEISAN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937004" y="5647510"/>
            <a:ext cx="12192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Winston Wave Server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33900" y="5715000"/>
            <a:ext cx="20193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SWARM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4448883" y="3225713"/>
            <a:ext cx="484632" cy="5714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 rot="2490667">
            <a:off x="3211137" y="500366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3435096" y="6019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5543550" y="44577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 rot="13809792">
            <a:off x="5832108" y="303865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>
            <a:off x="2667000" y="231342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381000" y="2241470"/>
            <a:ext cx="2057400" cy="10351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Nanometrics Taurus Digitizer HLG CW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81000" y="3411519"/>
            <a:ext cx="2057400" cy="833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Rest of National Stations CW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381000" y="4343400"/>
            <a:ext cx="2133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International Stations IRIS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29 Cilindro"/>
          <p:cNvSpPr/>
          <p:nvPr/>
        </p:nvSpPr>
        <p:spPr>
          <a:xfrm>
            <a:off x="4233999" y="1918457"/>
            <a:ext cx="914400" cy="121615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Apollo Server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2819400" y="3547454"/>
            <a:ext cx="978408" cy="1394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2" name="3071 Rectángulo"/>
          <p:cNvSpPr/>
          <p:nvPr/>
        </p:nvSpPr>
        <p:spPr>
          <a:xfrm>
            <a:off x="1462622" y="1295400"/>
            <a:ext cx="684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sz="2400" b="1" dirty="0" smtClean="0">
                <a:latin typeface="Arial Unicode MS" pitchFamily="34" charset="-128"/>
              </a:rPr>
              <a:t>CENTRAL STATION DATA FLOW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65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85" y="398329"/>
            <a:ext cx="7211115" cy="829535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6720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38200" y="1600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primary products of our seismic network:</a:t>
            </a:r>
            <a:endParaRPr lang="en-US" sz="2400" dirty="0"/>
          </a:p>
        </p:txBody>
      </p:sp>
      <p:sp>
        <p:nvSpPr>
          <p:cNvPr id="6" name="5 Rectángulo"/>
          <p:cNvSpPr/>
          <p:nvPr/>
        </p:nvSpPr>
        <p:spPr>
          <a:xfrm>
            <a:off x="838200" y="22860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Recorded Seismic Events Daily report (the last 24 hours.)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Network´s Status Daily report (the last 24 hours.)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Recorded Seismic Events Weekly report.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4. Recorded Seismic Events Monthly report.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Felts seismic events report.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Anomalous seismicity report.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7. Annual Report and the Earthquake Catalog. An analysis and assessment of annual seismicity is made.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kumimoji="1" lang="en-US" sz="2400" b="1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33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85" y="398329"/>
            <a:ext cx="7211115" cy="668471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NATIONAL CENTER FOR SEISMOLOGICAL RESEARCH  CUBA</a:t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es-ES" dirty="0"/>
          </a:p>
        </p:txBody>
      </p:sp>
      <p:pic>
        <p:nvPicPr>
          <p:cNvPr id="4" name="Picture 581" descr="logoCEN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6" y="265656"/>
            <a:ext cx="1210213" cy="8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151068" cy="2828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1066800"/>
            <a:ext cx="29479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1" y="4267200"/>
            <a:ext cx="4191000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507652" y="4953000"/>
            <a:ext cx="160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Weekly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24400" y="6172200"/>
            <a:ext cx="291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Seismological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Annual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2242" y="2272994"/>
            <a:ext cx="132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Daily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562</Words>
  <Application>Microsoft Macintosh PowerPoint</Application>
  <PresentationFormat>On-screen Show (4:3)</PresentationFormat>
  <Paragraphs>207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    NATIONAL CENTER FOR SEISMOLOGICAL RESEARCH  CUBA     NETWORK REPORT      </vt:lpstr>
      <vt:lpstr>    NATIONAL CENTER FOR SEISMOLOGICAL RESEARCH  CUBA  Distribution  of Seismic Stations           </vt:lpstr>
      <vt:lpstr>         NATIONAL CENTER FOR SEISMOLOGICAL RESEARCH  CUBA        </vt:lpstr>
      <vt:lpstr>         NATIONAL CENTER FOR SEISMOLOGICAL RESEARCH  CUBA        </vt:lpstr>
      <vt:lpstr>         NATIONAL CENTER FOR SEISMOLOGICAL RESEARCH  CUBA        </vt:lpstr>
      <vt:lpstr>         NATIONAL CENTER FOR SEISMOLOGICAL RESEARCH  CUBA        </vt:lpstr>
      <vt:lpstr>            NATIONAL CENTER FOR SEISMOLOGICAL RESEARCH  CUBA           </vt:lpstr>
      <vt:lpstr>       NATIONAL CENTER FOR SEISMOLOGICAL RESEARCH  CUBA       </vt:lpstr>
      <vt:lpstr>       NATIONAL CENTER FOR SEISMOLOGICAL RESEARCH  CUBA       </vt:lpstr>
      <vt:lpstr>       NATIONAL CENTER FOR SEISMOLOGICAL RESEARCH  CUBA       </vt:lpstr>
    </vt:vector>
  </TitlesOfParts>
  <Company>CENAIS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NAT SEISMOLOGICAL SERVICE OF CUBA  NETWORK REPORT      </dc:title>
  <dc:creator>Manuel Cutie Mustelier</dc:creator>
  <cp:lastModifiedBy>Gale Cox</cp:lastModifiedBy>
  <cp:revision>52</cp:revision>
  <dcterms:created xsi:type="dcterms:W3CDTF">2014-05-30T17:54:02Z</dcterms:created>
  <dcterms:modified xsi:type="dcterms:W3CDTF">2014-06-05T14:42:37Z</dcterms:modified>
</cp:coreProperties>
</file>