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4ACFF"/>
    <a:srgbClr val="272273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29EA5-AB57-714B-98CE-869215E783B2}" type="datetimeFigureOut">
              <a:rPr lang="en-US" smtClean="0"/>
              <a:pPr/>
              <a:t>12/31/11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CA97F-6D27-2E4B-9748-C5D2A155B9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9EE0-A1C0-8F45-B8BE-C4883F698169}" type="datetimeFigureOut">
              <a:rPr lang="en-US" smtClean="0"/>
              <a:pPr/>
              <a:t>12/31/11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FAB64-49CD-C44C-A07B-AA280484B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BE53A-E26B-1A4F-BB87-285E1BB20D95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This division places the STS-2, Guralps, Trilliums, S-13, and HS-10 in the high gain regime (for SEED channel naming) and the Mark Products sensors in the low-gain regime. [a search of the DMC's database shows the HS-10 (gain = 300 V/m/s @ 10 Hz) has been archived as a high gain sensor. The choice of 250 V/m/s therefore is consistent with the only instrument code used for previous submissions of HS-10 data.]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F8DA1B-BB49-0740-AFE3-872B928E2CA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05" r="6616" b="9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256" y="3414790"/>
            <a:ext cx="5818909" cy="14484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seisgrm.ps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2403178"/>
            <a:ext cx="9144000" cy="995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6896" y="1817359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>
              <a:defRPr sz="6000" b="1">
                <a:solidFill>
                  <a:srgbClr val="272273"/>
                </a:solidFill>
                <a:effectLst>
                  <a:glow rad="38100">
                    <a:schemeClr val="bg1">
                      <a:alpha val="48000"/>
                    </a:schemeClr>
                  </a:glow>
                </a:effectLst>
                <a:latin typeface="Eurostile"/>
                <a:cs typeface="Eurostile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875935" y="6499006"/>
            <a:ext cx="69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Facilitate</a:t>
            </a:r>
            <a:r>
              <a:rPr lang="en-US" sz="1800" baseline="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 – Collaborate – Educate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39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94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1056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3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531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05" r="6616" b="9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seisgrm.ps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-28221" y="299134"/>
            <a:ext cx="9677400" cy="995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 userDrawn="1"/>
        </p:nvSpPr>
        <p:spPr>
          <a:xfrm>
            <a:off x="2875935" y="6499006"/>
            <a:ext cx="69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Facilitate</a:t>
            </a:r>
            <a:r>
              <a:rPr lang="en-US" sz="1800" baseline="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 – Collaborate – Educate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Eurostile"/>
              <a:cs typeface="Eurostile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72273"/>
                </a:solidFill>
                <a:latin typeface="Eurostile"/>
                <a:cs typeface="Eurostile"/>
              </a:defRPr>
            </a:lvl1pPr>
            <a:lvl2pPr>
              <a:defRPr sz="2000">
                <a:solidFill>
                  <a:srgbClr val="272273"/>
                </a:solidFill>
                <a:latin typeface="Eurostile"/>
                <a:cs typeface="Eurostile"/>
              </a:defRPr>
            </a:lvl2pPr>
            <a:lvl3pPr>
              <a:defRPr sz="1800">
                <a:solidFill>
                  <a:srgbClr val="272273"/>
                </a:solidFill>
                <a:latin typeface="Eurostile"/>
                <a:cs typeface="Eurostile"/>
              </a:defRPr>
            </a:lvl3pPr>
            <a:lvl4pPr>
              <a:defRPr sz="1600">
                <a:solidFill>
                  <a:srgbClr val="272273"/>
                </a:solidFill>
                <a:latin typeface="Eurostile"/>
                <a:cs typeface="Eurostile"/>
              </a:defRPr>
            </a:lvl4pPr>
            <a:lvl5pPr>
              <a:defRPr sz="1400">
                <a:solidFill>
                  <a:srgbClr val="272273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61599"/>
            <a:ext cx="8229600" cy="1143000"/>
          </a:xfrm>
        </p:spPr>
        <p:txBody>
          <a:bodyPr>
            <a:normAutofit/>
          </a:bodyPr>
          <a:lstStyle>
            <a:lvl1pPr algn="l">
              <a:defRPr sz="4100">
                <a:solidFill>
                  <a:srgbClr val="272273"/>
                </a:solidFill>
                <a:latin typeface="Eurostile"/>
                <a:cs typeface="Eurostil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968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05" r="6616" b="9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272273"/>
                </a:solidFill>
                <a:latin typeface="Eurostile"/>
                <a:cs typeface="Eurostile"/>
              </a:defRPr>
            </a:lvl1pPr>
            <a:lvl2pPr>
              <a:defRPr sz="2000">
                <a:solidFill>
                  <a:srgbClr val="272273"/>
                </a:solidFill>
                <a:latin typeface="Eurostile"/>
                <a:cs typeface="Eurostile"/>
              </a:defRPr>
            </a:lvl2pPr>
            <a:lvl3pPr>
              <a:defRPr sz="1800">
                <a:solidFill>
                  <a:srgbClr val="272273"/>
                </a:solidFill>
                <a:latin typeface="Eurostile"/>
                <a:cs typeface="Eurostile"/>
              </a:defRPr>
            </a:lvl3pPr>
            <a:lvl4pPr>
              <a:defRPr sz="1600">
                <a:solidFill>
                  <a:srgbClr val="272273"/>
                </a:solidFill>
                <a:latin typeface="Eurostile"/>
                <a:cs typeface="Eurostile"/>
              </a:defRPr>
            </a:lvl4pPr>
            <a:lvl5pPr>
              <a:defRPr sz="1400">
                <a:solidFill>
                  <a:srgbClr val="272273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eisgrm.ps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316674"/>
            <a:ext cx="9677400" cy="995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599"/>
            <a:ext cx="8229600" cy="1143000"/>
          </a:xfrm>
        </p:spPr>
        <p:txBody>
          <a:bodyPr>
            <a:normAutofit/>
          </a:bodyPr>
          <a:lstStyle>
            <a:lvl1pPr algn="l">
              <a:defRPr sz="4100">
                <a:solidFill>
                  <a:srgbClr val="272273"/>
                </a:solidFill>
                <a:latin typeface="Eurostile"/>
                <a:cs typeface="Eurostil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875935" y="6499006"/>
            <a:ext cx="69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Facilitate</a:t>
            </a:r>
            <a:r>
              <a:rPr lang="en-US" sz="1800" baseline="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 – Collaborate – Educate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577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05" r="6616" b="9219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2598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272273"/>
                </a:solidFill>
                <a:latin typeface="Eurostile"/>
                <a:cs typeface="Eurostile"/>
              </a:defRPr>
            </a:lvl1pPr>
            <a:lvl2pPr>
              <a:defRPr sz="2000">
                <a:solidFill>
                  <a:srgbClr val="272273"/>
                </a:solidFill>
                <a:latin typeface="Eurostile"/>
                <a:cs typeface="Eurostile"/>
              </a:defRPr>
            </a:lvl2pPr>
            <a:lvl3pPr>
              <a:defRPr sz="1800">
                <a:solidFill>
                  <a:srgbClr val="272273"/>
                </a:solidFill>
                <a:latin typeface="Eurostile"/>
                <a:cs typeface="Eurostile"/>
              </a:defRPr>
            </a:lvl3pPr>
            <a:lvl4pPr>
              <a:defRPr sz="1600">
                <a:solidFill>
                  <a:srgbClr val="272273"/>
                </a:solidFill>
                <a:latin typeface="Eurostile"/>
                <a:cs typeface="Eurostile"/>
              </a:defRPr>
            </a:lvl4pPr>
            <a:lvl5pPr>
              <a:defRPr sz="1400">
                <a:solidFill>
                  <a:srgbClr val="272273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599"/>
            <a:ext cx="8229600" cy="1143000"/>
          </a:xfrm>
        </p:spPr>
        <p:txBody>
          <a:bodyPr>
            <a:normAutofit/>
          </a:bodyPr>
          <a:lstStyle>
            <a:lvl1pPr algn="l">
              <a:defRPr sz="4100">
                <a:solidFill>
                  <a:srgbClr val="272273"/>
                </a:solidFill>
                <a:latin typeface="Eurostile"/>
                <a:cs typeface="Eurostil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875935" y="6499006"/>
            <a:ext cx="69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Facilitate</a:t>
            </a:r>
            <a:r>
              <a:rPr lang="en-US" sz="1800" baseline="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 – Collaborate – Educate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Eurostile"/>
              <a:cs typeface="Eurostile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04469"/>
            <a:ext cx="6553200" cy="0"/>
          </a:xfrm>
          <a:prstGeom prst="line">
            <a:avLst/>
          </a:prstGeom>
          <a:ln w="22225" cap="flat" cmpd="sng">
            <a:solidFill>
              <a:srgbClr val="4F81BD">
                <a:alpha val="36000"/>
              </a:srgbClr>
            </a:solidFill>
            <a:prstDash val="solid"/>
            <a:headEnd type="none"/>
            <a:tailEnd type="oval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" name="Picture 12" descr="seisgrm.ps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5658513"/>
            <a:ext cx="9677400" cy="995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651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0976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965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636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405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227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Data  Management Workshop Bangkok Thailand, January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092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ris.washington.edu/manuals/rdseed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.edu/ws/" TargetMode="External"/><Relationship Id="rId4" Type="http://schemas.openxmlformats.org/officeDocument/2006/relationships/hyperlink" Target="http://www.iris.edu/ws/resp/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ris.edu/mda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ris.edu/scripts/getcode.html" TargetMode="External"/><Relationship Id="rId3" Type="http://schemas.openxmlformats.org/officeDocument/2006/relationships/hyperlink" Target="http://www.isc.ac.uk/IR/reg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ris.edu/manuals/SEED_chpt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775"/>
            <a:ext cx="8513762" cy="2728913"/>
          </a:xfrm>
        </p:spPr>
        <p:txBody>
          <a:bodyPr/>
          <a:lstStyle/>
          <a:p>
            <a:r>
              <a:rPr lang="en-US" sz="6600" smtClean="0">
                <a:ea typeface="ＭＳ Ｐゴシック" pitchFamily="-106" charset="-128"/>
                <a:cs typeface="ＭＳ Ｐゴシック" pitchFamily="-106" charset="-128"/>
              </a:rPr>
              <a:t>		Rick Benson</a:t>
            </a:r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839788" y="2514600"/>
            <a:ext cx="7008812" cy="1344613"/>
          </a:xfrm>
        </p:spPr>
        <p:txBody>
          <a:bodyPr/>
          <a:lstStyle/>
          <a:p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Tuesday, January 10, 11:05am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918450" cy="7889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Channel naming convention</a:t>
            </a:r>
            <a:br>
              <a:rPr lang="en-US" smtClean="0"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for common sensors:</a:t>
            </a:r>
          </a:p>
        </p:txBody>
      </p:sp>
      <p:pic>
        <p:nvPicPr>
          <p:cNvPr id="28675" name="Content Placeholder 5" descr="Screen shot 2009-09-13 at 7.44.56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231" r="-40231"/>
          <a:stretch>
            <a:fillRect/>
          </a:stretch>
        </p:blipFill>
        <p:spPr>
          <a:xfrm>
            <a:off x="1825625" y="1368425"/>
            <a:ext cx="8615363" cy="4906963"/>
          </a:xfrm>
        </p:spPr>
      </p:pic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120650" y="1752600"/>
            <a:ext cx="32639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  A gain of 250 V/m/s was </a:t>
            </a:r>
          </a:p>
          <a:p>
            <a:r>
              <a:rPr lang="en-US" sz="1800"/>
              <a:t>somewhat arbitrarily chosen </a:t>
            </a:r>
          </a:p>
          <a:p>
            <a:r>
              <a:rPr lang="en-US" sz="1800"/>
              <a:t>as the division between </a:t>
            </a:r>
          </a:p>
          <a:p>
            <a:r>
              <a:rPr lang="en-US" sz="1800"/>
              <a:t>'High gain' and 'Low gain' </a:t>
            </a:r>
          </a:p>
          <a:p>
            <a:r>
              <a:rPr lang="en-US" sz="1800"/>
              <a:t>for velocity sensors. </a:t>
            </a:r>
          </a:p>
          <a:p>
            <a:r>
              <a:rPr lang="en-US" sz="1800"/>
              <a:t>  Those 250 V/m/s and higher </a:t>
            </a:r>
          </a:p>
          <a:p>
            <a:r>
              <a:rPr lang="en-US" sz="1800"/>
              <a:t>would use “H” as the </a:t>
            </a:r>
          </a:p>
          <a:p>
            <a:r>
              <a:rPr lang="en-US" sz="1800"/>
              <a:t>instrument code, those less </a:t>
            </a:r>
          </a:p>
          <a:p>
            <a:r>
              <a:rPr lang="en-US" sz="1800"/>
              <a:t>than 250 V/m/s would use “L”.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81400" y="4338638"/>
            <a:ext cx="5105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188913"/>
            <a:ext cx="7918450" cy="787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High Gain vs. Low Gain</a:t>
            </a:r>
          </a:p>
        </p:txBody>
      </p:sp>
      <p:pic>
        <p:nvPicPr>
          <p:cNvPr id="29699" name="Content Placeholder 5" descr="Screen shot 2009-09-13 at 7.51.46 A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2644" r="-22644"/>
          <a:stretch>
            <a:fillRect/>
          </a:stretch>
        </p:blipFill>
        <p:spPr>
          <a:xfrm>
            <a:off x="0" y="1216025"/>
            <a:ext cx="8883650" cy="5059363"/>
          </a:xfrm>
        </p:spPr>
      </p:pic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Notes about SEED “channels”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12775" y="1828800"/>
            <a:ext cx="7542213" cy="4297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-106" charset="-128"/>
                <a:cs typeface="ＭＳ Ｐゴシック" pitchFamily="-106" charset="-128"/>
              </a:rPr>
              <a:t>For consistency with the SEED manual, “L” is recommended as the instrument code for the 4.5 Hz geophone sensor, though in practice it is considered a geophone. Example: LLE, LLN, LLZ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-106" charset="-128"/>
                <a:cs typeface="ＭＳ Ｐゴシック" pitchFamily="-106" charset="-128"/>
              </a:rPr>
              <a:t>The SEED manual recommends “P”, the geophone code, for sensors with a natural frequency of 5 - 10 Hz and higher. Example: LPE, LPN, LPZ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-106" charset="-128"/>
                <a:cs typeface="ＭＳ Ｐゴシック" pitchFamily="-106" charset="-128"/>
              </a:rPr>
              <a:t>For accelerometers, the use of the broad-band band codes "H" and "B" for the band code of the channel name are recommended. While the term "broad-band" is typical with respect to the flat portion of the response curve of velocity sensors, its use is logical for accelerometers, considering their responses are flat with respect to acceleration. Example: HNE,HNN, HNZ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188913"/>
            <a:ext cx="7918450" cy="787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RESP format files and info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89013" y="2044700"/>
            <a:ext cx="7773987" cy="40814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The program </a:t>
            </a:r>
            <a:r>
              <a:rPr lang="en-US" dirty="0" smtClean="0">
                <a:solidFill>
                  <a:srgbClr val="FFAF03"/>
                </a:solidFill>
                <a:ea typeface="ＭＳ Ｐゴシック" pitchFamily="-106" charset="-128"/>
                <a:cs typeface="ＭＳ Ｐゴシック" pitchFamily="-106" charset="-128"/>
              </a:rPr>
              <a:t>RDSEED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creates and supports the format	</a:t>
            </a:r>
          </a:p>
          <a:p>
            <a:pPr lvl="1" eaLnBrk="1" hangingPunct="1"/>
            <a:r>
              <a:rPr lang="en-US" dirty="0" smtClean="0">
                <a:hlinkClick r:id="rId2"/>
              </a:rPr>
              <a:t>http://www.iris.washington.edu/manuals/rdseed.htm</a:t>
            </a:r>
            <a:endParaRPr lang="en-US" dirty="0" smtClean="0"/>
          </a:p>
          <a:p>
            <a:pPr eaLnBrk="1" hangingPunct="1"/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For Windows Users: </a:t>
            </a:r>
            <a:r>
              <a:rPr lang="en-US" dirty="0" err="1" smtClean="0">
                <a:ea typeface="ＭＳ Ｐゴシック" pitchFamily="-106" charset="-128"/>
                <a:cs typeface="ＭＳ Ｐゴシック" pitchFamily="-106" charset="-128"/>
              </a:rPr>
              <a:t>Jrdseed</a:t>
            </a:r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lvl="1" eaLnBrk="1" hangingPunct="1"/>
            <a:r>
              <a:rPr lang="en-US" dirty="0" smtClean="0">
                <a:solidFill>
                  <a:srgbClr val="FFAF03"/>
                </a:solidFill>
              </a:rPr>
              <a:t>http://</a:t>
            </a:r>
            <a:r>
              <a:rPr lang="en-US" dirty="0" err="1" smtClean="0">
                <a:solidFill>
                  <a:srgbClr val="FFAF03"/>
                </a:solidFill>
              </a:rPr>
              <a:t>www.iris.washington.edu/manuals/jrdseed.htm</a:t>
            </a:r>
            <a:endParaRPr lang="en-US" dirty="0" smtClean="0">
              <a:solidFill>
                <a:srgbClr val="FFAF03"/>
              </a:solidFill>
            </a:endParaRPr>
          </a:p>
          <a:p>
            <a:pPr eaLnBrk="1" hangingPunct="1"/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Created on command line with syntax like this</a:t>
            </a:r>
          </a:p>
          <a:p>
            <a:pPr lvl="1" eaLnBrk="1" hangingPunct="1"/>
            <a:r>
              <a:rPr lang="en-US" dirty="0" err="1" smtClean="0"/>
              <a:t>Rdseed</a:t>
            </a:r>
            <a:r>
              <a:rPr lang="en-US" dirty="0" smtClean="0"/>
              <a:t> –</a:t>
            </a:r>
            <a:r>
              <a:rPr lang="en-US" dirty="0" err="1" smtClean="0"/>
              <a:t>fR</a:t>
            </a:r>
            <a:r>
              <a:rPr lang="en-US" dirty="0" smtClean="0"/>
              <a:t> ‘</a:t>
            </a:r>
            <a:r>
              <a:rPr lang="en-US" dirty="0" err="1" smtClean="0"/>
              <a:t>SEED_volume</a:t>
            </a:r>
            <a:r>
              <a:rPr lang="en-US" dirty="0" smtClean="0"/>
              <a:t>’          OR</a:t>
            </a:r>
          </a:p>
          <a:p>
            <a:pPr lvl="1" eaLnBrk="1" hangingPunct="1"/>
            <a:r>
              <a:rPr lang="en-US" dirty="0" err="1" smtClean="0"/>
              <a:t>rdseed</a:t>
            </a:r>
            <a:r>
              <a:rPr lang="en-US" dirty="0" smtClean="0"/>
              <a:t> -</a:t>
            </a:r>
            <a:r>
              <a:rPr lang="en-US" dirty="0" err="1" smtClean="0"/>
              <a:t>f</a:t>
            </a:r>
            <a:r>
              <a:rPr lang="en-US" dirty="0" smtClean="0"/>
              <a:t> </a:t>
            </a:r>
            <a:r>
              <a:rPr lang="en-US" dirty="0" err="1" smtClean="0"/>
              <a:t>IU.CHTO.dataless</a:t>
            </a:r>
            <a:r>
              <a:rPr lang="en-US" dirty="0" smtClean="0"/>
              <a:t> –R     gives the same output but using</a:t>
            </a:r>
          </a:p>
          <a:p>
            <a:pPr lvl="1" eaLnBrk="1" hangingPunct="1">
              <a:buNone/>
            </a:pPr>
            <a:r>
              <a:rPr lang="en-US" dirty="0" smtClean="0"/>
              <a:t>     the dataless SEED volume on your USB drive.</a:t>
            </a: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612775" y="976313"/>
            <a:ext cx="58110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Files are named like </a:t>
            </a:r>
            <a:r>
              <a:rPr lang="en-US" dirty="0" smtClean="0"/>
              <a:t>this:</a:t>
            </a:r>
          </a:p>
          <a:p>
            <a:r>
              <a:rPr lang="en-US" dirty="0" smtClean="0"/>
              <a:t>		 </a:t>
            </a:r>
            <a:r>
              <a:rPr lang="en-US" dirty="0" smtClean="0">
                <a:solidFill>
                  <a:srgbClr val="FFAF03"/>
                </a:solidFill>
              </a:rPr>
              <a:t> RESP.IU.CHTO.00.BHZ          or  </a:t>
            </a:r>
          </a:p>
          <a:p>
            <a:r>
              <a:rPr lang="en-US" dirty="0" smtClean="0">
                <a:solidFill>
                  <a:srgbClr val="FFAF03"/>
                </a:solidFill>
              </a:rPr>
              <a:t>		  RESP.IU.CHTO..BHZ               without location code.</a:t>
            </a:r>
            <a:endParaRPr lang="en-US" dirty="0">
              <a:solidFill>
                <a:srgbClr val="FFAF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What’s in a RESP file?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The Response is carefully derived from first principles:</a:t>
            </a:r>
          </a:p>
          <a:p>
            <a:pPr eaLnBrk="1" hangingPunct="1">
              <a:buFont typeface="Wingdings 2" pitchFamily="-106" charset="2"/>
              <a:buNone/>
            </a:pPr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  ground motion (meters)  -&gt; sensor -&gt; Volts -&gt;       	electronics -&gt; volts -&gt; Analog-to-digital 			converter -&gt; counts -&gt; digital filters 				-&gt; counts</a:t>
            </a:r>
          </a:p>
          <a:p>
            <a:pPr eaLnBrk="1" hangingPunct="1"/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Therefore, RESP files contain all the digital filter information,</a:t>
            </a:r>
          </a:p>
          <a:p>
            <a:pPr eaLnBrk="1" hangingPunct="1"/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Something that SAC Pole/Zero (PZ) files do not</a:t>
            </a:r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366713"/>
            <a:ext cx="7918450" cy="788987"/>
          </a:xfrm>
        </p:spPr>
        <p:txBody>
          <a:bodyPr/>
          <a:lstStyle/>
          <a:p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Example RESP file, cascade</a:t>
            </a:r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152400" y="1550988"/>
            <a:ext cx="220895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Stage 1=</a:t>
            </a:r>
          </a:p>
          <a:p>
            <a:r>
              <a:rPr lang="en-US" dirty="0"/>
              <a:t>Sensor</a:t>
            </a:r>
          </a:p>
          <a:p>
            <a:endParaRPr lang="en-US" dirty="0"/>
          </a:p>
          <a:p>
            <a:r>
              <a:rPr lang="en-US" dirty="0"/>
              <a:t>In this case,</a:t>
            </a:r>
          </a:p>
          <a:p>
            <a:r>
              <a:rPr lang="en-US" dirty="0"/>
              <a:t>KS-54000 </a:t>
            </a:r>
            <a:endParaRPr lang="en-US" dirty="0" smtClean="0"/>
          </a:p>
          <a:p>
            <a:r>
              <a:rPr lang="en-US" dirty="0" smtClean="0"/>
              <a:t>Borehole in </a:t>
            </a:r>
          </a:p>
          <a:p>
            <a:r>
              <a:rPr lang="en-US" dirty="0" smtClean="0"/>
              <a:t>Chiang Mai, Thailand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4800602"/>
            <a:ext cx="32972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Goes from M/S ground</a:t>
            </a:r>
          </a:p>
          <a:p>
            <a:r>
              <a:rPr lang="en-US"/>
              <a:t>Motion to Volts</a:t>
            </a:r>
          </a:p>
        </p:txBody>
      </p:sp>
      <p:pic>
        <p:nvPicPr>
          <p:cNvPr id="11" name="Content Placeholder 10" descr="Screen Shot 2011-12-26 at 8.22.2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290" r="-27290"/>
          <a:stretch>
            <a:fillRect/>
          </a:stretch>
        </p:blipFill>
        <p:spPr>
          <a:xfrm>
            <a:off x="1265238" y="1155700"/>
            <a:ext cx="9037838" cy="4970463"/>
          </a:xfrm>
        </p:spPr>
      </p:pic>
      <p:cxnSp>
        <p:nvCxnSpPr>
          <p:cNvPr id="10" name="Straight Arrow Connector 9"/>
          <p:cNvCxnSpPr/>
          <p:nvPr/>
        </p:nvCxnSpPr>
        <p:spPr>
          <a:xfrm flipV="1">
            <a:off x="1968500" y="3365500"/>
            <a:ext cx="3810000" cy="14351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ame 14"/>
          <p:cNvSpPr/>
          <p:nvPr/>
        </p:nvSpPr>
        <p:spPr>
          <a:xfrm>
            <a:off x="5778500" y="2946400"/>
            <a:ext cx="2311400" cy="800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Stage 2 = Datalogger</a:t>
            </a: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46736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Volts are converted</a:t>
            </a:r>
          </a:p>
          <a:p>
            <a:r>
              <a:rPr lang="en-US" dirty="0"/>
              <a:t>To counts</a:t>
            </a:r>
          </a:p>
        </p:txBody>
      </p:sp>
      <p:pic>
        <p:nvPicPr>
          <p:cNvPr id="8" name="Content Placeholder 7" descr="Screen Shot 2011-12-26 at 8.28.58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7827" b="-47827"/>
          <a:stretch>
            <a:fillRect/>
          </a:stretch>
        </p:blipFill>
        <p:spPr>
          <a:xfrm>
            <a:off x="457200" y="1054100"/>
            <a:ext cx="8091045" cy="4449763"/>
          </a:xfrm>
        </p:spPr>
      </p:pic>
      <p:cxnSp>
        <p:nvCxnSpPr>
          <p:cNvPr id="12" name="Straight Arrow Connector 11"/>
          <p:cNvCxnSpPr/>
          <p:nvPr/>
        </p:nvCxnSpPr>
        <p:spPr>
          <a:xfrm flipV="1">
            <a:off x="2514600" y="3695702"/>
            <a:ext cx="1981200" cy="1193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ame 13"/>
          <p:cNvSpPr/>
          <p:nvPr/>
        </p:nvSpPr>
        <p:spPr>
          <a:xfrm>
            <a:off x="4495800" y="2819400"/>
            <a:ext cx="2565400" cy="105410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18450" cy="788988"/>
          </a:xfrm>
        </p:spPr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Stage 3-n = Digital Filtering &amp; Downsampling</a:t>
            </a:r>
          </a:p>
        </p:txBody>
      </p:sp>
      <p:pic>
        <p:nvPicPr>
          <p:cNvPr id="36867" name="Content Placeholder 5" descr="Screen shot 2009-09-13 at 1.58.52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2400" r="-42400"/>
          <a:stretch>
            <a:fillRect/>
          </a:stretch>
        </p:blipFill>
        <p:spPr>
          <a:xfrm>
            <a:off x="2057400" y="1371600"/>
            <a:ext cx="8609013" cy="4903788"/>
          </a:xfrm>
        </p:spPr>
      </p:pic>
      <p:sp>
        <p:nvSpPr>
          <p:cNvPr id="3686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457200" y="2362200"/>
            <a:ext cx="314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Transfer function type</a:t>
            </a:r>
          </a:p>
        </p:txBody>
      </p:sp>
      <p:cxnSp>
        <p:nvCxnSpPr>
          <p:cNvPr id="9" name="Straight Arrow Connector 8"/>
          <p:cNvCxnSpPr>
            <a:stCxn id="36870" idx="3"/>
          </p:cNvCxnSpPr>
          <p:nvPr/>
        </p:nvCxnSpPr>
        <p:spPr>
          <a:xfrm flipV="1">
            <a:off x="3606800" y="1600200"/>
            <a:ext cx="3479800" cy="992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918450" cy="788988"/>
          </a:xfrm>
        </p:spPr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Reporting Filter Delays &amp; Decimation</a:t>
            </a:r>
          </a:p>
        </p:txBody>
      </p:sp>
      <p:pic>
        <p:nvPicPr>
          <p:cNvPr id="37891" name="Content Placeholder 5" descr="Screen shot 2009-09-13 at 2.01.16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869" r="-12869"/>
          <a:stretch>
            <a:fillRect/>
          </a:stretch>
        </p:blipFill>
        <p:spPr>
          <a:xfrm>
            <a:off x="457200" y="1371600"/>
            <a:ext cx="8347075" cy="4754563"/>
          </a:xfrm>
        </p:spPr>
      </p:pic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Overall Gain (also called Sensivitity)</a:t>
            </a:r>
          </a:p>
        </p:txBody>
      </p:sp>
      <p:pic>
        <p:nvPicPr>
          <p:cNvPr id="38915" name="Content Placeholder 5" descr="Screen shot 2009-09-13 at 2.10.10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5758" b="-115758"/>
          <a:stretch>
            <a:fillRect/>
          </a:stretch>
        </p:blipFill>
        <p:spPr>
          <a:xfrm>
            <a:off x="1143000" y="2776538"/>
            <a:ext cx="7165975" cy="4081462"/>
          </a:xfrm>
        </p:spPr>
      </p:pic>
      <p:sp>
        <p:nvSpPr>
          <p:cNvPr id="3891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152400" y="2176463"/>
            <a:ext cx="80708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 very last stage in the response cascade is the overall </a:t>
            </a:r>
          </a:p>
          <a:p>
            <a:r>
              <a:rPr lang="en-US"/>
              <a:t>gain of the whole system, which is the </a:t>
            </a:r>
            <a:r>
              <a:rPr lang="en-US">
                <a:solidFill>
                  <a:srgbClr val="FFAF03"/>
                </a:solidFill>
              </a:rPr>
              <a:t>Multiple </a:t>
            </a:r>
            <a:r>
              <a:rPr lang="en-US"/>
              <a:t>of all stage </a:t>
            </a:r>
          </a:p>
          <a:p>
            <a:r>
              <a:rPr lang="en-US"/>
              <a:t>gains at the same frequency, and called </a:t>
            </a:r>
            <a:r>
              <a:rPr lang="en-US" sz="3200">
                <a:solidFill>
                  <a:srgbClr val="FFAF03"/>
                </a:solidFill>
              </a:rPr>
              <a:t>Stage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775"/>
            <a:ext cx="8513762" cy="27289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Metadata &amp; RESP files</a:t>
            </a:r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306388" y="3657600"/>
            <a:ext cx="8837612" cy="1752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SEED Notes and Shortcuts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61963" y="6275388"/>
            <a:ext cx="17478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Where can I get RESP files?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These are produced using ‘</a:t>
            </a:r>
            <a:r>
              <a:rPr lang="en-US" dirty="0" err="1" smtClean="0">
                <a:ea typeface="ＭＳ Ｐゴシック" pitchFamily="-106" charset="-128"/>
                <a:cs typeface="ＭＳ Ｐゴシック" pitchFamily="-106" charset="-128"/>
              </a:rPr>
              <a:t>rdseed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’:</a:t>
            </a:r>
          </a:p>
          <a:p>
            <a:pPr lvl="1"/>
            <a:r>
              <a:rPr lang="en-US" dirty="0" err="1" smtClean="0"/>
              <a:t>Rdseed</a:t>
            </a:r>
            <a:r>
              <a:rPr lang="en-US" dirty="0" smtClean="0"/>
              <a:t> –</a:t>
            </a:r>
            <a:r>
              <a:rPr lang="en-US" dirty="0" err="1" smtClean="0"/>
              <a:t>fR</a:t>
            </a:r>
            <a:r>
              <a:rPr lang="en-US" dirty="0" smtClean="0"/>
              <a:t> </a:t>
            </a:r>
            <a:r>
              <a:rPr lang="en-US" dirty="0" err="1" smtClean="0"/>
              <a:t>SEED.volume</a:t>
            </a:r>
            <a:r>
              <a:rPr lang="en-US" dirty="0" smtClean="0"/>
              <a:t> (either dataless or full)</a:t>
            </a:r>
          </a:p>
          <a:p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Viewed using “metadata aggregator” or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  <a:hlinkClick r:id="rId2"/>
              </a:rPr>
              <a:t>http://www.iris.edu/mda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at the channel level.</a:t>
            </a:r>
          </a:p>
          <a:p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IRIS also has a Web Service located at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  <a:hlinkClick r:id="rId3"/>
              </a:rPr>
              <a:t>http://www.iris.edu/ws/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where one service is RESP file returns at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  <a:hlinkClick r:id="rId4"/>
              </a:rPr>
              <a:t>http://www.iris.edu/ws/resp/ </a:t>
            </a:r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289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End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47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788988"/>
          </a:xfrm>
        </p:spPr>
        <p:txBody>
          <a:bodyPr/>
          <a:lstStyle/>
          <a:p>
            <a:pPr algn="l" eaLnBrk="1" hangingPunct="1"/>
            <a:r>
              <a:rPr lang="en-US" sz="2800" smtClean="0">
                <a:ea typeface="ＭＳ Ｐゴシック" pitchFamily="-106" charset="-128"/>
                <a:cs typeface="ＭＳ Ｐゴシック" pitchFamily="-106" charset="-128"/>
              </a:rPr>
              <a:t>Data Preservation is Important</a:t>
            </a:r>
          </a:p>
        </p:txBody>
      </p:sp>
      <p:pic>
        <p:nvPicPr>
          <p:cNvPr id="20483" name="Picture 4" descr="Screen shot 2009-09-12 at 9.57.51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068025"/>
            <a:ext cx="5689600" cy="52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52400" y="2111375"/>
            <a:ext cx="22066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EOS </a:t>
            </a:r>
          </a:p>
          <a:p>
            <a:r>
              <a:rPr lang="en-US" sz="3200">
                <a:solidFill>
                  <a:srgbClr val="FF0000"/>
                </a:solidFill>
              </a:rPr>
              <a:t>Policy</a:t>
            </a:r>
          </a:p>
          <a:p>
            <a:r>
              <a:rPr lang="en-US" sz="3200">
                <a:solidFill>
                  <a:srgbClr val="FF0000"/>
                </a:solidFill>
              </a:rPr>
              <a:t>Statement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9931" y="1879600"/>
            <a:ext cx="5946218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“Because the state of natural systems is never repeated,</a:t>
            </a:r>
          </a:p>
          <a:p>
            <a:r>
              <a:rPr lang="en-US" dirty="0" smtClean="0"/>
              <a:t>data losses, or missed data collection opportunities</a:t>
            </a:r>
          </a:p>
          <a:p>
            <a:r>
              <a:rPr lang="en-US" dirty="0" smtClean="0"/>
              <a:t>can never be corrected. Consequently, the value of</a:t>
            </a:r>
          </a:p>
          <a:p>
            <a:r>
              <a:rPr lang="en-US" dirty="0" smtClean="0"/>
              <a:t>Earth and space science data grows with time, placing</a:t>
            </a:r>
          </a:p>
          <a:p>
            <a:r>
              <a:rPr lang="en-US" dirty="0" smtClean="0"/>
              <a:t>a premium on long-term data curation.”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8850" y="3679825"/>
            <a:ext cx="5727124" cy="2308324"/>
          </a:xfrm>
          <a:prstGeom prst="rect">
            <a:avLst/>
          </a:prstGeom>
          <a:solidFill>
            <a:srgbClr val="4F81BD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“Earth and space science data is a world heritage.</a:t>
            </a:r>
          </a:p>
          <a:p>
            <a:r>
              <a:rPr lang="en-US" dirty="0" smtClean="0"/>
              <a:t>properly documented and archived, they will help future</a:t>
            </a:r>
          </a:p>
          <a:p>
            <a:r>
              <a:rPr lang="en-US" dirty="0" smtClean="0"/>
              <a:t>scientists understand the system that comprises the Earth’s</a:t>
            </a:r>
          </a:p>
          <a:p>
            <a:r>
              <a:rPr lang="en-US" dirty="0" smtClean="0"/>
              <a:t>interior…………..and space environment.”</a:t>
            </a:r>
          </a:p>
          <a:p>
            <a:r>
              <a:rPr lang="en-US" dirty="0" smtClean="0"/>
              <a:t>			Closes by stating: </a:t>
            </a:r>
          </a:p>
          <a:p>
            <a:r>
              <a:rPr lang="en-US" dirty="0" smtClean="0"/>
              <a:t>	“Taking proper care of such data is our responsibility</a:t>
            </a:r>
          </a:p>
          <a:p>
            <a:r>
              <a:rPr lang="en-US" dirty="0" smtClean="0"/>
              <a:t>	    and our obligation to future generations”.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Why is metadata important?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00075" y="1662113"/>
            <a:ext cx="7910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-106" charset="0"/>
              </a:rPr>
              <a:t>They are the Rosetta Stone- making it possible to decode</a:t>
            </a:r>
          </a:p>
          <a:p>
            <a:r>
              <a:rPr lang="en-US" sz="1800">
                <a:latin typeface="Tahoma" pitchFamily="-106" charset="0"/>
              </a:rPr>
              <a:t>	information well into the future</a:t>
            </a:r>
            <a:endParaRPr lang="en-US" sz="1800"/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533400" y="2500313"/>
            <a:ext cx="7899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800">
                <a:latin typeface="Tahoma" pitchFamily="-106" charset="0"/>
              </a:rPr>
              <a:t>Increases accessibility: “tell me where sites are in a</a:t>
            </a:r>
          </a:p>
          <a:p>
            <a:r>
              <a:rPr lang="en-US" sz="1800">
                <a:latin typeface="Tahoma" pitchFamily="-106" charset="0"/>
              </a:rPr>
              <a:t>region”, or “what are station names in an area”, or “what</a:t>
            </a:r>
          </a:p>
          <a:p>
            <a:r>
              <a:rPr lang="en-US" sz="1800">
                <a:latin typeface="Tahoma" pitchFamily="-106" charset="0"/>
              </a:rPr>
              <a:t>instruments operate in a region”, etc.</a:t>
            </a:r>
            <a:endParaRPr lang="en-US" sz="1800"/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533400" y="3657600"/>
            <a:ext cx="7253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Retention of context- who operates instruments, etc</a:t>
            </a:r>
          </a:p>
          <a:p>
            <a:pPr>
              <a:buFontTx/>
              <a:buChar char="•"/>
            </a:pPr>
            <a:r>
              <a:rPr lang="en-US" sz="1800"/>
              <a:t>Remember: People forget!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152400" y="3657600"/>
            <a:ext cx="8991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800"/>
          </a:p>
          <a:p>
            <a:endParaRPr lang="en-US" sz="1800"/>
          </a:p>
          <a:p>
            <a:pPr lvl="1"/>
            <a:endParaRPr lang="en-US" sz="1800">
              <a:latin typeface="Tahoma" pitchFamily="-106" charset="0"/>
            </a:endParaRPr>
          </a:p>
          <a:p>
            <a:pPr lvl="1"/>
            <a:r>
              <a:rPr lang="en-US" sz="1800">
                <a:latin typeface="Tahoma" pitchFamily="-106" charset="0"/>
              </a:rPr>
              <a:t>Carefully created, they create both short and long-term</a:t>
            </a:r>
          </a:p>
          <a:p>
            <a:r>
              <a:rPr lang="en-US" sz="1800">
                <a:latin typeface="Tahoma" pitchFamily="-106" charset="0"/>
              </a:rPr>
              <a:t>	benefits by capturing “tribal knowledge” when it’s</a:t>
            </a:r>
          </a:p>
          <a:p>
            <a:r>
              <a:rPr lang="en-US" sz="1800">
                <a:latin typeface="Tahoma" pitchFamily="-106" charset="0"/>
              </a:rPr>
              <a:t>	still available, like equipment (serial numbers), sample rates, </a:t>
            </a:r>
          </a:p>
          <a:p>
            <a:r>
              <a:rPr lang="en-US" sz="1800">
                <a:latin typeface="Tahoma" pitchFamily="-106" charset="0"/>
              </a:rPr>
              <a:t>	gains, </a:t>
            </a:r>
            <a:r>
              <a:rPr lang="en-US" sz="1800" i="1">
                <a:solidFill>
                  <a:schemeClr val="accent1"/>
                </a:solidFill>
                <a:latin typeface="Tahoma" pitchFamily="-106" charset="0"/>
              </a:rPr>
              <a:t>documenting an accurate history of ground motion</a:t>
            </a:r>
            <a:endParaRPr lang="en-US"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/>
      <p:bldP spid="145414" grpId="0"/>
      <p:bldP spid="1454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275388"/>
            <a:ext cx="19812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Metadata In(di)gestion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627188"/>
            <a:ext cx="8991600" cy="4648200"/>
          </a:xfrm>
          <a:effectLst>
            <a:outerShdw blurRad="63500" dist="25399" dir="16200000" algn="ctr" rotWithShape="0">
              <a:schemeClr val="bg2">
                <a:alpha val="75000"/>
              </a:schemeClr>
            </a:outerShdw>
          </a:effectLst>
        </p:spPr>
        <p:txBody>
          <a:bodyPr rtlCol="0"/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Char char="•"/>
              <a:defRPr/>
            </a:pPr>
            <a:r>
              <a:rPr lang="en-US" sz="2400" dirty="0">
                <a:latin typeface="Arial" charset="0"/>
                <a:ea typeface="+mn-ea"/>
                <a:cs typeface="+mn-cs"/>
              </a:rPr>
              <a:t>Functionally, we use “technical” metadata, in that it is used to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2400" dirty="0">
                <a:latin typeface="Arial" charset="0"/>
                <a:ea typeface="+mn-ea"/>
                <a:cs typeface="+mn-cs"/>
              </a:rPr>
              <a:t>	describe how the seismic system behaves, and </a:t>
            </a:r>
            <a:r>
              <a:rPr lang="en-US" sz="2400" i="1" u="sng" dirty="0">
                <a:latin typeface="Arial" charset="0"/>
                <a:ea typeface="+mn-ea"/>
                <a:cs typeface="+mn-cs"/>
              </a:rPr>
              <a:t>limited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2400" dirty="0">
                <a:latin typeface="Arial" charset="0"/>
                <a:ea typeface="+mn-ea"/>
                <a:cs typeface="+mn-cs"/>
              </a:rPr>
              <a:t>	software description (like compression, etc)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328612" y="2971800"/>
            <a:ext cx="7278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>
              <a:buFontTx/>
              <a:buChar char="•"/>
            </a:pPr>
            <a:r>
              <a:rPr lang="en-US" dirty="0"/>
              <a:t>   metadata can be shared in dataless SEED,</a:t>
            </a:r>
          </a:p>
          <a:p>
            <a:r>
              <a:rPr lang="en-US" dirty="0"/>
              <a:t>  </a:t>
            </a:r>
            <a:r>
              <a:rPr lang="en-US" dirty="0" smtClean="0"/>
              <a:t>           </a:t>
            </a:r>
            <a:r>
              <a:rPr lang="en-US" dirty="0"/>
              <a:t>which makes metadata “portable” amongst heterogeneous </a:t>
            </a:r>
          </a:p>
          <a:p>
            <a:r>
              <a:rPr lang="en-US" dirty="0"/>
              <a:t>   </a:t>
            </a:r>
            <a:r>
              <a:rPr lang="en-US" dirty="0" smtClean="0"/>
              <a:t>          systems</a:t>
            </a:r>
            <a:endParaRPr lang="en-US" dirty="0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328612" y="4031902"/>
            <a:ext cx="68526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800" dirty="0"/>
              <a:t>  	</a:t>
            </a:r>
            <a:r>
              <a:rPr lang="en-US" sz="2800" b="1" i="1" u="sng" dirty="0">
                <a:solidFill>
                  <a:srgbClr val="FF0000"/>
                </a:solidFill>
              </a:rPr>
              <a:t>Whenever anything changes at a site, </a:t>
            </a:r>
          </a:p>
          <a:p>
            <a:r>
              <a:rPr lang="en-US" sz="2800" b="1" i="1" u="sng" dirty="0">
                <a:solidFill>
                  <a:srgbClr val="FF0000"/>
                </a:solidFill>
              </a:rPr>
              <a:t>	new metadata should be exchanged with</a:t>
            </a:r>
          </a:p>
          <a:p>
            <a:r>
              <a:rPr lang="en-US" sz="2800" b="1" i="1" u="sng" dirty="0">
                <a:solidFill>
                  <a:srgbClr val="FF0000"/>
                </a:solidFill>
              </a:rPr>
              <a:t>  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 archives </a:t>
            </a:r>
            <a:r>
              <a:rPr lang="en-US" sz="2800" b="1" i="1" u="sng" dirty="0">
                <a:solidFill>
                  <a:srgbClr val="FF0000"/>
                </a:solidFill>
              </a:rPr>
              <a:t>or other networks using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/>
      <p:bldP spid="147462" grpId="0"/>
      <p:bldP spid="204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188913"/>
            <a:ext cx="7918450" cy="787400"/>
          </a:xfrm>
        </p:spPr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First: Registering </a:t>
            </a:r>
            <a:br>
              <a:rPr lang="en-US" smtClean="0"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Network and Stations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To request a FDSN network code, start here for either a permanent or temporary network code:</a:t>
            </a:r>
          </a:p>
          <a:p>
            <a:pPr>
              <a:buFont typeface="Wingdings 2" pitchFamily="-106" charset="2"/>
              <a:buNone/>
            </a:pPr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	</a:t>
            </a:r>
            <a:r>
              <a:rPr lang="en-US" smtClean="0">
                <a:ea typeface="ＭＳ Ｐゴシック" pitchFamily="-106" charset="-128"/>
                <a:cs typeface="ＭＳ Ｐゴシック" pitchFamily="-106" charset="-128"/>
                <a:hlinkClick r:id="rId2"/>
              </a:rPr>
              <a:t>http://www.iris.edu/scripts/getcode.html</a:t>
            </a:r>
            <a:endParaRPr lang="en-US" smtClean="0"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To register your stations with the World Data Centers ISC and NEIC, start here:</a:t>
            </a:r>
          </a:p>
          <a:p>
            <a:pPr>
              <a:buFont typeface="Wingdings 2" pitchFamily="-106" charset="2"/>
              <a:buNone/>
            </a:pPr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	</a:t>
            </a:r>
            <a:r>
              <a:rPr lang="en-US" smtClean="0">
                <a:ea typeface="ＭＳ Ｐゴシック" pitchFamily="-106" charset="-128"/>
                <a:cs typeface="ＭＳ Ｐゴシック" pitchFamily="-106" charset="-128"/>
                <a:hlinkClick r:id="rId3"/>
              </a:rPr>
              <a:t>http://www.isc.ac.uk/IR/reg.html</a:t>
            </a:r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  <a:p>
            <a:pPr>
              <a:buFont typeface="Wingdings 2" pitchFamily="-106" charset="2"/>
              <a:buNone/>
            </a:pPr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   This should be done before sharing data or parametric data with other agencies.</a:t>
            </a: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188913"/>
            <a:ext cx="7918450" cy="787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SEED Comments:</a:t>
            </a:r>
            <a:br>
              <a:rPr lang="en-US" smtClean="0"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mtClean="0"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mtClean="0">
                <a:ea typeface="ＭＳ Ｐゴシック" pitchFamily="-106" charset="-128"/>
                <a:cs typeface="ＭＳ Ｐゴシック" pitchFamily="-106" charset="-128"/>
              </a:rPr>
            </a:br>
            <a:endParaRPr lang="en-US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89013" y="1371600"/>
            <a:ext cx="7165975" cy="47545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SEED format </a:t>
            </a:r>
            <a:r>
              <a:rPr lang="en-US" i="1" dirty="0" smtClean="0">
                <a:solidFill>
                  <a:schemeClr val="accent1"/>
                </a:solidFill>
                <a:ea typeface="ＭＳ Ｐゴシック" pitchFamily="-106" charset="-128"/>
                <a:cs typeface="ＭＳ Ｐゴシック" pitchFamily="-106" charset="-128"/>
              </a:rPr>
              <a:t>designed</a:t>
            </a:r>
            <a:r>
              <a:rPr lang="en-US" i="1" dirty="0" smtClean="0">
                <a:solidFill>
                  <a:srgbClr val="FFAF03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for data exchange and archiving. Only now becoming more common in processing, so format conversion likely required.</a:t>
            </a:r>
          </a:p>
          <a:p>
            <a:pPr eaLnBrk="1" hangingPunct="1"/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/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Coordinates in decimal degrees</a:t>
            </a:r>
          </a:p>
          <a:p>
            <a:pPr lvl="2" eaLnBrk="1" hangingPunct="1"/>
            <a:r>
              <a:rPr lang="en-US" sz="2400" dirty="0" smtClean="0">
                <a:solidFill>
                  <a:schemeClr val="accent6"/>
                </a:solidFill>
                <a:ea typeface="ＭＳ Ｐゴシック" pitchFamily="-106" charset="-128"/>
              </a:rPr>
              <a:t>+121.135 </a:t>
            </a:r>
            <a:r>
              <a:rPr lang="en-US" dirty="0" smtClean="0">
                <a:solidFill>
                  <a:srgbClr val="4F81BD"/>
                </a:solidFill>
                <a:ea typeface="ＭＳ Ｐゴシック" pitchFamily="-106" charset="-128"/>
              </a:rPr>
              <a:t>and </a:t>
            </a:r>
            <a:r>
              <a:rPr lang="en-US" sz="2400" dirty="0" smtClean="0">
                <a:solidFill>
                  <a:srgbClr val="4F81BD"/>
                </a:solidFill>
                <a:ea typeface="ＭＳ Ｐゴシック" pitchFamily="-106" charset="-128"/>
              </a:rPr>
              <a:t>NOT </a:t>
            </a:r>
            <a:r>
              <a:rPr lang="en-US" sz="2400" dirty="0" smtClean="0">
                <a:solidFill>
                  <a:srgbClr val="F79646"/>
                </a:solidFill>
                <a:ea typeface="ＭＳ Ｐゴシック" pitchFamily="-106" charset="-128"/>
              </a:rPr>
              <a:t>121</a:t>
            </a:r>
            <a:r>
              <a:rPr lang="en-US" sz="2400" baseline="30000" dirty="0" smtClean="0">
                <a:solidFill>
                  <a:srgbClr val="F79646"/>
                </a:solidFill>
                <a:ea typeface="ＭＳ Ｐゴシック" pitchFamily="-106" charset="-128"/>
              </a:rPr>
              <a:t>0 </a:t>
            </a:r>
            <a:r>
              <a:rPr lang="en-US" sz="2400" dirty="0" smtClean="0">
                <a:solidFill>
                  <a:srgbClr val="F79646"/>
                </a:solidFill>
                <a:ea typeface="ＭＳ Ｐゴシック" pitchFamily="-106" charset="-128"/>
              </a:rPr>
              <a:t>8’6’’</a:t>
            </a:r>
          </a:p>
          <a:p>
            <a:pPr eaLnBrk="1" hangingPunct="1"/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Elevation in </a:t>
            </a:r>
            <a:r>
              <a:rPr lang="en-US" b="1" i="1" dirty="0" smtClean="0">
                <a:solidFill>
                  <a:schemeClr val="accent1"/>
                </a:solidFill>
                <a:ea typeface="ＭＳ Ｐゴシック" pitchFamily="-106" charset="-128"/>
                <a:cs typeface="ＭＳ Ｐゴシック" pitchFamily="-106" charset="-128"/>
              </a:rPr>
              <a:t>Meters</a:t>
            </a:r>
          </a:p>
          <a:p>
            <a:pPr eaLnBrk="1" hangingPunct="1"/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Velocity and displacement in </a:t>
            </a:r>
            <a:r>
              <a:rPr lang="en-US" b="1" i="1" dirty="0" smtClean="0">
                <a:solidFill>
                  <a:srgbClr val="FFAF03"/>
                </a:solidFill>
                <a:ea typeface="ＭＳ Ｐゴシック" pitchFamily="-106" charset="-128"/>
                <a:cs typeface="ＭＳ Ｐゴシック" pitchFamily="-106" charset="-128"/>
              </a:rPr>
              <a:t>Meters</a:t>
            </a:r>
          </a:p>
          <a:p>
            <a:pPr eaLnBrk="1" hangingPunct="1"/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Acceleration in </a:t>
            </a:r>
            <a:r>
              <a:rPr lang="en-US" b="1" i="1" dirty="0" smtClean="0">
                <a:solidFill>
                  <a:srgbClr val="FFAF03"/>
                </a:solidFill>
                <a:ea typeface="ＭＳ Ｐゴシック" pitchFamily="-106" charset="-128"/>
                <a:cs typeface="ＭＳ Ｐゴシック" pitchFamily="-106" charset="-128"/>
              </a:rPr>
              <a:t>meters/sec</a:t>
            </a:r>
            <a:r>
              <a:rPr lang="en-US" b="1" i="1" baseline="30000" dirty="0" smtClean="0">
                <a:solidFill>
                  <a:srgbClr val="FFAF03"/>
                </a:solidFill>
                <a:ea typeface="ＭＳ Ｐゴシック" pitchFamily="-106" charset="-128"/>
                <a:cs typeface="ＭＳ Ｐゴシック" pitchFamily="-106" charset="-128"/>
              </a:rPr>
              <a:t>2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49213"/>
            <a:ext cx="7918450" cy="7889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SEED v2.4 Manual</a:t>
            </a:r>
            <a:br>
              <a:rPr lang="en-US" smtClean="0">
                <a:ea typeface="ＭＳ Ｐゴシック" pitchFamily="-106" charset="-128"/>
                <a:cs typeface="ＭＳ Ｐゴシック" pitchFamily="-106" charset="-128"/>
              </a:rPr>
            </a:br>
            <a:endParaRPr lang="en-US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6627" name="Content Placeholder 5" descr="Screen shot 2009-09-13 at 8.17.16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985" r="-13985"/>
          <a:stretch>
            <a:fillRect/>
          </a:stretch>
        </p:blipFill>
        <p:spPr>
          <a:xfrm>
            <a:off x="377825" y="1095375"/>
            <a:ext cx="8054975" cy="4587875"/>
          </a:xfrm>
        </p:spPr>
      </p:pic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377825" y="5683250"/>
            <a:ext cx="815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http://www.iris.edu/manuals/seed/SEEDManual_V2.4_Appendix-A.pdf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Introduction to SEED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Recommended reading for an overview of SEED is this Chapter from the SEED manual, which is also located on your USB stick.</a:t>
            </a:r>
          </a:p>
          <a:p>
            <a:pPr>
              <a:buFont typeface="Wingdings 2" pitchFamily="-106" charset="2"/>
              <a:buNone/>
            </a:pPr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	</a:t>
            </a:r>
            <a:r>
              <a:rPr lang="en-US" smtClean="0">
                <a:ea typeface="ＭＳ Ｐゴシック" pitchFamily="-106" charset="-128"/>
                <a:cs typeface="ＭＳ Ｐゴシック" pitchFamily="-106" charset="-128"/>
                <a:hlinkClick r:id="rId2"/>
              </a:rPr>
              <a:t>http://www.iris.edu/manuals/SEED_chpt1.htm</a:t>
            </a:r>
            <a:endParaRPr lang="en-US" smtClean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buFont typeface="Wingdings 2" pitchFamily="-106" charset="2"/>
              <a:buNone/>
            </a:pPr>
            <a:endParaRPr lang="en-US" smtClean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buFont typeface="Wingdings 2" pitchFamily="-106" charset="2"/>
              <a:buNone/>
            </a:pPr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Includes notes about Design Goals and Strategies, </a:t>
            </a:r>
          </a:p>
          <a:p>
            <a:pPr>
              <a:buFont typeface="Wingdings 2" pitchFamily="-106" charset="2"/>
              <a:buNone/>
            </a:pPr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       Recommended Uses, and conventions.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Data  Management Workshop Bangkok Thailand, January 2011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3961</TotalTime>
  <Words>1417</Words>
  <Application>Microsoft Macintosh PowerPoint</Application>
  <PresentationFormat>On-screen Show (4:3)</PresentationFormat>
  <Paragraphs>149</Paragraphs>
  <Slides>21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Rick Benson</vt:lpstr>
      <vt:lpstr>Metadata &amp; RESP files</vt:lpstr>
      <vt:lpstr>Data Preservation is Important</vt:lpstr>
      <vt:lpstr>Why is metadata important?</vt:lpstr>
      <vt:lpstr>Metadata In(di)gestion</vt:lpstr>
      <vt:lpstr>First: Registering  Network and Stations</vt:lpstr>
      <vt:lpstr>SEED Comments:   </vt:lpstr>
      <vt:lpstr>SEED v2.4 Manual </vt:lpstr>
      <vt:lpstr>Introduction to SEED</vt:lpstr>
      <vt:lpstr>Channel naming convention for common sensors:</vt:lpstr>
      <vt:lpstr>High Gain vs. Low Gain</vt:lpstr>
      <vt:lpstr>Notes about SEED “channels”</vt:lpstr>
      <vt:lpstr>RESP format files and info</vt:lpstr>
      <vt:lpstr>What’s in a RESP file?</vt:lpstr>
      <vt:lpstr>Example RESP file, cascade</vt:lpstr>
      <vt:lpstr>Stage 2 = Datalogger</vt:lpstr>
      <vt:lpstr>Stage 3-n = Digital Filtering &amp; Downsampling</vt:lpstr>
      <vt:lpstr>Reporting Filter Delays &amp; Decimation</vt:lpstr>
      <vt:lpstr>Overall Gain (also called Sensivitity)</vt:lpstr>
      <vt:lpstr>Where can I get RESP files?</vt:lpstr>
      <vt:lpstr>The End </vt:lpstr>
    </vt:vector>
  </TitlesOfParts>
  <Manager/>
  <Company>IRIS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and RESP files</dc:title>
  <dc:subject>Metadata workshop, Bangkok, Thailand</dc:subject>
  <dc:creator>Rick Benson</dc:creator>
  <cp:keywords/>
  <dc:description/>
  <cp:lastModifiedBy>Rick Benson</cp:lastModifiedBy>
  <cp:revision>27</cp:revision>
  <dcterms:created xsi:type="dcterms:W3CDTF">2012-01-01T05:53:00Z</dcterms:created>
  <dcterms:modified xsi:type="dcterms:W3CDTF">2012-01-01T05:54:23Z</dcterms:modified>
  <cp:category/>
</cp:coreProperties>
</file>