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Default Extension="doc" ContentType="application/msword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325" r:id="rId2"/>
    <p:sldId id="315" r:id="rId3"/>
    <p:sldId id="318" r:id="rId4"/>
    <p:sldId id="320" r:id="rId5"/>
    <p:sldId id="308" r:id="rId6"/>
    <p:sldId id="295" r:id="rId7"/>
    <p:sldId id="296" r:id="rId8"/>
    <p:sldId id="317" r:id="rId9"/>
    <p:sldId id="306" r:id="rId10"/>
    <p:sldId id="307" r:id="rId11"/>
    <p:sldId id="300" r:id="rId12"/>
    <p:sldId id="303" r:id="rId13"/>
    <p:sldId id="319" r:id="rId14"/>
    <p:sldId id="310" r:id="rId15"/>
    <p:sldId id="309" r:id="rId16"/>
    <p:sldId id="270" r:id="rId17"/>
    <p:sldId id="327" r:id="rId18"/>
    <p:sldId id="328" r:id="rId19"/>
    <p:sldId id="322" r:id="rId20"/>
    <p:sldId id="268" r:id="rId21"/>
    <p:sldId id="326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605" autoAdjust="0"/>
    <p:restoredTop sz="94660"/>
  </p:normalViewPr>
  <p:slideViewPr>
    <p:cSldViewPr>
      <p:cViewPr varScale="1">
        <p:scale>
          <a:sx n="163" d="100"/>
          <a:sy n="163" d="100"/>
        </p:scale>
        <p:origin x="-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5D006F-C051-8647-A030-2FE9F4C292A3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A7C5B-A2E2-3449-9BA7-BAE2C1071BF6}" type="slidenum">
              <a:rPr lang="es-ES"/>
              <a:pPr/>
              <a:t>1</a:t>
            </a:fld>
            <a:endParaRPr lang="es-E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CA524-4871-B44A-8F15-B40DB6ACD134}" type="slidenum">
              <a:rPr lang="es-ES"/>
              <a:pPr/>
              <a:t>10</a:t>
            </a:fld>
            <a:endParaRPr lang="es-ES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8EDCC-E801-DF43-B07B-ED2444555220}" type="slidenum">
              <a:rPr lang="es-ES"/>
              <a:pPr/>
              <a:t>11</a:t>
            </a:fld>
            <a:endParaRPr lang="es-ES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393E3-E473-8844-908B-A9F64E480F5E}" type="slidenum">
              <a:rPr lang="es-ES"/>
              <a:pPr/>
              <a:t>12</a:t>
            </a:fld>
            <a:endParaRPr lang="es-ES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BC3DA-C145-CA42-A414-2AA061E07547}" type="slidenum">
              <a:rPr lang="es-ES"/>
              <a:pPr/>
              <a:t>13</a:t>
            </a:fld>
            <a:endParaRPr lang="es-E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08DF0-F1C1-6649-B743-572A0695ED4C}" type="slidenum">
              <a:rPr lang="es-ES"/>
              <a:pPr/>
              <a:t>14</a:t>
            </a:fld>
            <a:endParaRPr lang="es-E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7359C-70C5-5147-8F75-6222571253B6}" type="slidenum">
              <a:rPr lang="es-ES"/>
              <a:pPr/>
              <a:t>15</a:t>
            </a:fld>
            <a:endParaRPr lang="es-E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D55B7-38E7-E74C-9C29-A9C2E64B54D8}" type="slidenum">
              <a:rPr lang="es-ES"/>
              <a:pPr/>
              <a:t>16</a:t>
            </a:fld>
            <a:endParaRPr lang="es-E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A16B4-FC36-2E4D-AC86-2287537110BE}" type="slidenum">
              <a:rPr lang="es-ES"/>
              <a:pPr/>
              <a:t>17</a:t>
            </a:fld>
            <a:endParaRPr lang="es-E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4FDEA-FBC2-C24C-987B-04962518C735}" type="slidenum">
              <a:rPr lang="es-ES"/>
              <a:pPr/>
              <a:t>18</a:t>
            </a:fld>
            <a:endParaRPr lang="es-ES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11BDE-5D75-B146-AE43-6EC442440D65}" type="slidenum">
              <a:rPr lang="es-ES"/>
              <a:pPr/>
              <a:t>19</a:t>
            </a:fld>
            <a:endParaRPr lang="es-E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D60B3-A5D0-9349-9D3C-E4C41C5C8316}" type="slidenum">
              <a:rPr lang="es-ES"/>
              <a:pPr/>
              <a:t>2</a:t>
            </a:fld>
            <a:endParaRPr lang="es-E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AAAD6-39F5-184C-A144-B51856F23DFD}" type="slidenum">
              <a:rPr lang="es-ES"/>
              <a:pPr/>
              <a:t>20</a:t>
            </a:fld>
            <a:endParaRPr lang="es-E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999BC-844A-C540-B1B1-786D6CC1BC4F}" type="slidenum">
              <a:rPr lang="es-ES"/>
              <a:pPr/>
              <a:t>21</a:t>
            </a:fld>
            <a:endParaRPr lang="es-E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4FD33-431F-BE4E-B7DA-8574C75DD752}" type="slidenum">
              <a:rPr lang="es-ES"/>
              <a:pPr/>
              <a:t>3</a:t>
            </a:fld>
            <a:endParaRPr lang="es-E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0D178-1046-6846-ABA3-448D5717230F}" type="slidenum">
              <a:rPr lang="es-ES"/>
              <a:pPr/>
              <a:t>4</a:t>
            </a:fld>
            <a:endParaRPr lang="es-E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326B1-1411-5C4C-AD07-FB8AD4847F72}" type="slidenum">
              <a:rPr lang="es-ES"/>
              <a:pPr/>
              <a:t>5</a:t>
            </a:fld>
            <a:endParaRPr lang="es-E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5AB85-39DA-0A46-BD16-B3336F32F021}" type="slidenum">
              <a:rPr lang="es-ES"/>
              <a:pPr/>
              <a:t>6</a:t>
            </a:fld>
            <a:endParaRPr lang="es-ES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6E0C2-3C40-0B4F-9484-2BA6B9926CB5}" type="slidenum">
              <a:rPr lang="es-ES"/>
              <a:pPr/>
              <a:t>7</a:t>
            </a:fld>
            <a:endParaRPr lang="es-ES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D621F5-7911-FA49-80D3-B86696C7D436}" type="slidenum">
              <a:rPr lang="es-ES"/>
              <a:pPr/>
              <a:t>8</a:t>
            </a:fld>
            <a:endParaRPr lang="es-E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54612-9529-6748-8D5F-AEB3751D4112}" type="slidenum">
              <a:rPr lang="es-ES"/>
              <a:pPr/>
              <a:t>9</a:t>
            </a:fld>
            <a:endParaRPr lang="es-E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3A5D98-FA50-044B-BBC7-E65DD0F80142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136536-53FD-A34B-9CD1-A45D4F36471D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E7491E-BDF3-2847-9F5D-A66AAFD8815E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432204-FC95-5E41-ADD9-131909542A6B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BD818C-2746-7F4F-8F8F-7F21CFF74757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91EE15-3A22-9143-89F3-55C5A6901E7B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012C84-8D66-FD40-92C0-8D52485E74DC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1E1B1A-FF91-284C-8D82-187B8483D49A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D646CE-7CC1-864B-B854-032100326B24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80D09C-588F-7747-B12E-A0398D81660B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8A8804-F4EB-EF41-A8D2-B84963F98BCB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F3FB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Fare clic per modificare gli stili del testo dello schema</a:t>
            </a:r>
          </a:p>
          <a:p>
            <a:pPr lvl="1"/>
            <a:r>
              <a:rPr lang="es-ES"/>
              <a:t>Secondo livello</a:t>
            </a:r>
          </a:p>
          <a:p>
            <a:pPr lvl="2"/>
            <a:r>
              <a:rPr lang="es-ES"/>
              <a:t>Terzo livello</a:t>
            </a:r>
          </a:p>
          <a:p>
            <a:pPr lvl="3"/>
            <a:r>
              <a:rPr lang="es-ES"/>
              <a:t>Quarto livello</a:t>
            </a:r>
          </a:p>
          <a:p>
            <a:pPr lvl="4"/>
            <a:r>
              <a:rPr lang="es-E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A1CE13-764C-0545-AA73-0E67E32E43E4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Documento_de_Microsoft_Word_97_-_2004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5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2667000" y="6096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1295400" y="1687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>
              <a:latin typeface="Helvetica" pitchFamily="-106" charset="0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85800" y="1957388"/>
            <a:ext cx="72771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100">
                <a:latin typeface="Impact" pitchFamily="-106" charset="0"/>
              </a:rPr>
              <a:t>The FDSN and Sustainable Seismic Networks</a:t>
            </a:r>
          </a:p>
          <a:p>
            <a:endParaRPr lang="en-US" sz="3100">
              <a:latin typeface="Impact" pitchFamily="-106" charset="0"/>
            </a:endParaRPr>
          </a:p>
          <a:p>
            <a:endParaRPr lang="en-US" sz="3100">
              <a:latin typeface="Impact" pitchFamily="-106" charset="0"/>
            </a:endParaRPr>
          </a:p>
          <a:p>
            <a:r>
              <a:rPr lang="en-US" sz="2400" i="1">
                <a:solidFill>
                  <a:schemeClr val="tx1">
                    <a:alpha val="57999"/>
                  </a:schemeClr>
                </a:solidFill>
              </a:rPr>
              <a:t>Gerardo</a:t>
            </a:r>
            <a:r>
              <a:rPr lang="en-US" sz="2400">
                <a:solidFill>
                  <a:schemeClr val="tx1">
                    <a:alpha val="57999"/>
                  </a:schemeClr>
                </a:solidFill>
              </a:rPr>
              <a:t> </a:t>
            </a:r>
            <a:r>
              <a:rPr lang="en-US" sz="2400" i="1">
                <a:solidFill>
                  <a:schemeClr val="tx1">
                    <a:alpha val="57999"/>
                  </a:schemeClr>
                </a:solidFill>
              </a:rPr>
              <a:t>Su</a:t>
            </a:r>
            <a:r>
              <a:rPr lang="en-US" altLang="ja-JP" sz="2400" i="1">
                <a:solidFill>
                  <a:schemeClr val="tx1">
                    <a:alpha val="57999"/>
                  </a:schemeClr>
                </a:solidFill>
                <a:ea typeface="ＭＳ Ｐゴシック" pitchFamily="-106" charset="-128"/>
                <a:cs typeface="ＭＳ Ｐゴシック" pitchFamily="-106" charset="-128"/>
              </a:rPr>
              <a:t>árez</a:t>
            </a:r>
            <a:endParaRPr lang="en-US" altLang="ja-JP" sz="2400">
              <a:solidFill>
                <a:schemeClr val="tx1">
                  <a:alpha val="57999"/>
                </a:schemeClr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altLang="ja-JP" sz="2400">
                <a:solidFill>
                  <a:schemeClr val="tx1">
                    <a:alpha val="57999"/>
                  </a:schemeClr>
                </a:solidFill>
                <a:ea typeface="ＭＳ Ｐゴシック" pitchFamily="-106" charset="-128"/>
                <a:cs typeface="ＭＳ Ｐゴシック" pitchFamily="-106" charset="-128"/>
              </a:rPr>
              <a:t>Instituto de Geofísica, UNAM</a:t>
            </a:r>
          </a:p>
          <a:p>
            <a:r>
              <a:rPr lang="en-US" altLang="ja-JP" sz="2400">
                <a:solidFill>
                  <a:schemeClr val="tx1">
                    <a:alpha val="57999"/>
                  </a:schemeClr>
                </a:solidFill>
                <a:ea typeface="ＭＳ Ｐゴシック" pitchFamily="-106" charset="-128"/>
                <a:cs typeface="ＭＳ Ｐゴシック" pitchFamily="-106" charset="-128"/>
              </a:rPr>
              <a:t>México</a:t>
            </a:r>
            <a:endParaRPr lang="en-US" sz="2400">
              <a:solidFill>
                <a:schemeClr val="tx1">
                  <a:alpha val="57999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2514600" y="0"/>
          <a:ext cx="5399088" cy="6462713"/>
        </p:xfrm>
        <a:graphic>
          <a:graphicData uri="http://schemas.openxmlformats.org/presentationml/2006/ole">
            <p:oleObj spid="_x0000_s136194" name="Documento" r:id="rId4" imgW="5398008" imgH="6461760" progId="Word.Document.8">
              <p:embed/>
            </p:oleObj>
          </a:graphicData>
        </a:graphic>
      </p:graphicFrame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68680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7239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362200"/>
            <a:ext cx="82296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990600" y="1409700"/>
            <a:ext cx="7215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400" u="sng"/>
              <a:t>Data Distribution Performance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The </a:t>
            </a:r>
            <a:r>
              <a:rPr lang="en-US" sz="3800" dirty="0"/>
              <a:t>IRIS </a:t>
            </a:r>
            <a:r>
              <a:rPr lang="en-US" sz="3800" dirty="0" smtClean="0"/>
              <a:t>Archive Growth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600200"/>
            <a:ext cx="7090301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553200" cy="1143000"/>
          </a:xfrm>
        </p:spPr>
        <p:txBody>
          <a:bodyPr/>
          <a:lstStyle/>
          <a:p>
            <a:r>
              <a:rPr lang="en-US" sz="4000"/>
              <a:t>FDSN  Archive (non-US)</a:t>
            </a:r>
            <a:endParaRPr lang="en-US"/>
          </a:p>
        </p:txBody>
      </p: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24000"/>
            <a:ext cx="7108236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6096000" cy="1096963"/>
          </a:xfrm>
        </p:spPr>
        <p:txBody>
          <a:bodyPr/>
          <a:lstStyle/>
          <a:p>
            <a:r>
              <a:rPr lang="en-US" sz="3200"/>
              <a:t>Near Future RT seismic stations for the CTWS</a:t>
            </a:r>
            <a:endParaRPr lang="en-US" sz="280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7239000" cy="4316413"/>
          </a:xfrm>
          <a:prstGeom prst="rect">
            <a:avLst/>
          </a:prstGeom>
          <a:noFill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657225" cy="371475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105400" y="5105400"/>
            <a:ext cx="3284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http://temblor.uprm.edu/GMap/GoogleEB.html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36563" y="44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81000"/>
            <a:ext cx="51165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060450" y="842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81000" y="2514600"/>
            <a:ext cx="24082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Planned</a:t>
            </a:r>
          </a:p>
          <a:p>
            <a:r>
              <a:rPr lang="en-US" sz="2400"/>
              <a:t>Seismic and Geodetic</a:t>
            </a:r>
          </a:p>
          <a:p>
            <a:r>
              <a:rPr lang="en-US" sz="2400"/>
              <a:t>Network in Chile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990600"/>
            <a:ext cx="63246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695325" y="30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52400" y="2438400"/>
            <a:ext cx="2454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Proposed</a:t>
            </a:r>
          </a:p>
          <a:p>
            <a:r>
              <a:rPr lang="en-US" sz="2400"/>
              <a:t>Expansion of</a:t>
            </a:r>
          </a:p>
          <a:p>
            <a:r>
              <a:rPr lang="en-US" sz="2400"/>
              <a:t>The Mexican</a:t>
            </a:r>
          </a:p>
          <a:p>
            <a:r>
              <a:rPr lang="en-US" sz="2400"/>
              <a:t>Seismic Network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685800" y="1295400"/>
            <a:ext cx="637222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  <a:p>
            <a:r>
              <a:rPr lang="en-US" sz="2400"/>
              <a:t>The FDSN Challenges:</a:t>
            </a:r>
          </a:p>
          <a:p>
            <a:endParaRPr lang="en-US" sz="2400"/>
          </a:p>
          <a:p>
            <a:r>
              <a:rPr lang="en-US" sz="2400"/>
              <a:t>Encourage and support the development and </a:t>
            </a:r>
          </a:p>
          <a:p>
            <a:r>
              <a:rPr lang="en-US" sz="2400"/>
              <a:t>Implementation of tools for societal benefit:</a:t>
            </a:r>
          </a:p>
          <a:p>
            <a:endParaRPr lang="en-US" sz="2400"/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Early damage assessment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Tsunami and earthquake warning efforts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Shake maps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Long-term scientific research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Source Characterization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04800"/>
            <a:ext cx="1879600" cy="955675"/>
          </a:xfrm>
          <a:ln/>
        </p:spPr>
      </p:pic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590800" y="609600"/>
            <a:ext cx="624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  <a:endParaRPr lang="es-ES" sz="2400">
              <a:latin typeface="Impact" pitchFamily="-106" charset="0"/>
            </a:endParaRP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762000" y="1398588"/>
            <a:ext cx="7967663" cy="43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 FDSN:  Origins</a:t>
            </a:r>
          </a:p>
          <a:p>
            <a:pPr>
              <a:lnSpc>
                <a:spcPct val="50000"/>
              </a:lnSpc>
            </a:pP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 Founded in 1985 to bring together digital broad-</a:t>
            </a:r>
          </a:p>
          <a:p>
            <a:pPr lvl="1"/>
            <a:r>
              <a:rPr lang="en-US" sz="2400" dirty="0"/>
              <a:t>   band seismic </a:t>
            </a:r>
            <a:r>
              <a:rPr lang="en-US" sz="2400" dirty="0" smtClean="0"/>
              <a:t>networks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400" dirty="0"/>
              <a:t>  Support national institutions and seismic networks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   moving into the broad-band seismic </a:t>
            </a:r>
            <a:r>
              <a:rPr lang="en-US" sz="2400" dirty="0" smtClean="0"/>
              <a:t>technology</a:t>
            </a:r>
          </a:p>
          <a:p>
            <a:pPr lvl="1">
              <a:buFontTx/>
              <a:buChar char="•"/>
            </a:pPr>
            <a:r>
              <a:rPr lang="en-US" sz="2400" dirty="0"/>
              <a:t>  Coordinate the location of new seismic stations to</a:t>
            </a:r>
          </a:p>
          <a:p>
            <a:pPr lvl="1"/>
            <a:r>
              <a:rPr lang="en-US" sz="2400" dirty="0"/>
              <a:t>   avoid duplications and promote global </a:t>
            </a:r>
            <a:r>
              <a:rPr lang="en-US" sz="2400" dirty="0" smtClean="0"/>
              <a:t>distribution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400" dirty="0"/>
              <a:t>   FDSN has commission status within IASPEI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    (International Association of Seismology and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    Physics of the Earth Interior)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noFill/>
          <a:ln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295400" y="1524000"/>
            <a:ext cx="72739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/>
              <a:t>Future Challenges for the FDSN Community: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  Maintain the current infrastructure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Diversify the offer of products and services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Improve the coverage of broad band stations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Enlarge the number of FDSN members</a:t>
            </a:r>
          </a:p>
          <a:p>
            <a:r>
              <a:rPr lang="en-US" sz="2400"/>
              <a:t>     and broad band stations transmitting real time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  Improve coverage by offering societal advantages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Increase the number of broad band stations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1828800" y="2819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2057400" y="2895600"/>
            <a:ext cx="49847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500">
                <a:effectLst>
                  <a:outerShdw blurRad="38100" dist="38100" dir="2700000" algn="tl">
                    <a:srgbClr val="FFFFFF"/>
                  </a:outerShdw>
                </a:effectLst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762000" y="1371600"/>
            <a:ext cx="7967663" cy="40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 FDSN: Goals</a:t>
            </a:r>
          </a:p>
          <a:p>
            <a:pPr>
              <a:lnSpc>
                <a:spcPct val="50000"/>
              </a:lnSpc>
            </a:pP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 Coordinates site selection, data exchange and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    instrument </a:t>
            </a:r>
            <a:r>
              <a:rPr lang="en-US" sz="2400" dirty="0" smtClean="0"/>
              <a:t>standardization</a:t>
            </a:r>
          </a:p>
          <a:p>
            <a:pPr lvl="1">
              <a:buFontTx/>
              <a:buChar char="•"/>
            </a:pPr>
            <a:r>
              <a:rPr lang="en-US" sz="2400" dirty="0"/>
              <a:t>   Promotes the installation of seismic stations. There</a:t>
            </a:r>
          </a:p>
          <a:p>
            <a:pPr lvl="1"/>
            <a:r>
              <a:rPr lang="en-US" sz="2400" dirty="0"/>
              <a:t>    are about 2000 broad band sites now; 200 in real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    time (backbone stations</a:t>
            </a:r>
            <a:r>
              <a:rPr lang="en-US" sz="2400" dirty="0" smtClean="0"/>
              <a:t>)</a:t>
            </a:r>
          </a:p>
          <a:p>
            <a:pPr lvl="1">
              <a:buFontTx/>
              <a:buChar char="•"/>
            </a:pPr>
            <a:r>
              <a:rPr lang="en-US" sz="2400" dirty="0"/>
              <a:t>   Promote a variable network geometry approach:</a:t>
            </a:r>
          </a:p>
          <a:p>
            <a:pPr lvl="1"/>
            <a:r>
              <a:rPr lang="en-US" sz="2400" dirty="0"/>
              <a:t>    local, regional, national, worldwide </a:t>
            </a:r>
            <a:r>
              <a:rPr lang="en-US" sz="2400" dirty="0" smtClean="0"/>
              <a:t>scales</a:t>
            </a:r>
          </a:p>
          <a:p>
            <a:pPr lvl="1">
              <a:buFontTx/>
              <a:buChar char="•"/>
            </a:pPr>
            <a:r>
              <a:rPr lang="en-US" sz="2400" dirty="0"/>
              <a:t>   Promotes de the deployment of ocean bottom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    </a:t>
            </a:r>
            <a:r>
              <a:rPr lang="en-US" sz="2400" dirty="0" err="1"/>
              <a:t>seimometers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609600" y="1828800"/>
            <a:ext cx="80327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The FDSN:  A Unique Organization</a:t>
            </a:r>
          </a:p>
          <a:p>
            <a:pPr>
              <a:lnSpc>
                <a:spcPct val="5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FDSN does not have inter-governmental status</a:t>
            </a:r>
          </a:p>
          <a:p>
            <a:pPr lvl="1">
              <a:lnSpc>
                <a:spcPct val="11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 Has no budget</a:t>
            </a:r>
          </a:p>
          <a:p>
            <a:pPr lvl="1">
              <a:lnSpc>
                <a:spcPct val="11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 No permanent staff</a:t>
            </a:r>
          </a:p>
          <a:p>
            <a:pPr lvl="1">
              <a:lnSpc>
                <a:spcPct val="11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 Operated by support offered by member institutions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2133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Australia</a:t>
            </a:r>
            <a:endParaRPr lang="en-US" sz="1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Austria</a:t>
            </a: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Brazil</a:t>
            </a: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Bulgaria	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Canada </a:t>
            </a:r>
            <a:r>
              <a:rPr lang="en-US" sz="1000" u="sng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sz="1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Chile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China </a:t>
            </a: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(CSB</a:t>
            </a: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 &amp; </a:t>
            </a:r>
            <a:r>
              <a:rPr lang="en-US" sz="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</a:t>
            </a: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Columbia </a:t>
            </a: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(Ingeominas &amp; Osso)</a:t>
            </a:r>
            <a:endParaRPr lang="en-US" sz="1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Costa Rica</a:t>
            </a:r>
            <a:endParaRPr lang="en-US" sz="1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Croatia 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Czech Republic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Denmark</a:t>
            </a: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Ecuador</a:t>
            </a: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Egypt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European Union (</a:t>
            </a:r>
            <a:r>
              <a:rPr lang="en-US" sz="9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ORFEUS</a:t>
            </a: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1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Finland </a:t>
            </a: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(Helsinki &amp; Sodankyla)</a:t>
            </a:r>
            <a:endParaRPr lang="en-US" sz="1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France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(Geoscope</a:t>
            </a: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 &amp; ReNaSS)</a:t>
            </a: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Georgia 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Germany </a:t>
            </a: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(GEOFON &amp; GRSN)</a:t>
            </a:r>
            <a:endParaRPr lang="en-US" sz="1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Greece</a:t>
            </a:r>
            <a:r>
              <a:rPr lang="en-US" sz="1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(NOA, </a:t>
            </a:r>
            <a:r>
              <a:rPr lang="en-US" sz="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Thessaloniki)</a:t>
            </a:r>
            <a:endParaRPr lang="en-US" sz="1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Hungary</a:t>
            </a: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Iceland</a:t>
            </a: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Indonesia</a:t>
            </a:r>
          </a:p>
          <a:p>
            <a:pPr>
              <a:lnSpc>
                <a:spcPct val="90000"/>
              </a:lnSpc>
            </a:pPr>
            <a:r>
              <a:rPr lang="en-US" sz="1000">
                <a:effectLst>
                  <a:outerShdw blurRad="38100" dist="38100" dir="2700000" algn="tl">
                    <a:srgbClr val="FFFFFF"/>
                  </a:outerShdw>
                </a:effectLst>
              </a:rPr>
              <a:t>Iran	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Israel</a:t>
            </a:r>
            <a:endParaRPr lang="en-US" sz="1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Italy </a:t>
            </a: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(ING-V</a:t>
            </a: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 &amp; OGS)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24600" y="1704975"/>
            <a:ext cx="2819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Jamaica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Japan </a:t>
            </a:r>
            <a:r>
              <a:rPr lang="en-US" sz="6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(ERI</a:t>
            </a:r>
            <a:r>
              <a:rPr lang="en-US" sz="600">
                <a:effectLst>
                  <a:outerShdw blurRad="38100" dist="38100" dir="2700000" algn="tl">
                    <a:srgbClr val="FFFFFF"/>
                  </a:outerShdw>
                </a:effectLst>
              </a:rPr>
              <a:t> &amp; NEID)</a:t>
            </a:r>
          </a:p>
          <a:p>
            <a:pPr>
              <a:lnSpc>
                <a:spcPct val="90000"/>
              </a:lnSpc>
            </a:pPr>
            <a:r>
              <a:rPr lang="en-US" sz="7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Kazakhstan</a:t>
            </a:r>
            <a:endParaRPr lang="en-US" sz="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Macedonia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Malaysia</a:t>
            </a: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Mexico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Netherlands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Zealand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Nicaragua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Norway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Poland</a:t>
            </a: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Portugal</a:t>
            </a: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600">
                <a:effectLst>
                  <a:outerShdw blurRad="38100" dist="38100" dir="2700000" algn="tl">
                    <a:srgbClr val="FFFFFF"/>
                  </a:outerShdw>
                </a:effectLst>
              </a:rPr>
              <a:t>(CGUL &amp; </a:t>
            </a:r>
            <a:r>
              <a:rPr lang="en-US" sz="6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IST)</a:t>
            </a: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Romania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Russia</a:t>
            </a: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Slovakia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Slovenia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South Africa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Spain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Sweden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Switzerland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Taiwan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Tajikistan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Thailand</a:t>
            </a:r>
          </a:p>
          <a:p>
            <a:pPr>
              <a:lnSpc>
                <a:spcPct val="90000"/>
              </a:lnSpc>
            </a:pPr>
            <a:r>
              <a:rPr lang="en-US" sz="800">
                <a:effectLst>
                  <a:outerShdw blurRad="38100" dist="38100" dir="2700000" algn="tl">
                    <a:srgbClr val="FFFFFF"/>
                  </a:outerShdw>
                </a:effectLst>
              </a:rPr>
              <a:t>United Arab Emirates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United Kingdom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USA </a:t>
            </a:r>
            <a:r>
              <a:rPr lang="en-US" sz="600">
                <a:solidFill>
                  <a:srgbClr val="F63F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(IRIS, NCSN, PRSN, SCSN &amp; USGS</a:t>
            </a:r>
            <a:r>
              <a:rPr lang="en-US" sz="60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Uzbekistan</a:t>
            </a: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8245" name="Picture 5" descr="fdsn-members-map-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741613"/>
            <a:ext cx="4419600" cy="2516187"/>
          </a:xfrm>
          <a:prstGeom prst="rect">
            <a:avLst/>
          </a:prstGeom>
          <a:noFill/>
        </p:spPr>
      </p:pic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819400" y="381000"/>
            <a:ext cx="5522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FDSN Membership in 2007 </a:t>
            </a:r>
            <a:br>
              <a:rPr lang="en-US" sz="2800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800">
                <a:solidFill>
                  <a:schemeClr val="tx2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66 institutions in 53 countries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304800" y="6384925"/>
            <a:ext cx="5286375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solidFill>
                  <a:srgbClr val="F63F1B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Red indicates countries that have contributed to the FDSN Archive</a:t>
            </a:r>
          </a:p>
          <a:p>
            <a:pPr eaLnBrk="0" hangingPunct="0"/>
            <a:r>
              <a:rPr lang="en-US" sz="1200">
                <a:solidFill>
                  <a:srgbClr val="FFFF00"/>
                </a:solidFill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Yellow indicates countries pending FDSN membership approval</a:t>
            </a:r>
            <a:endParaRPr lang="en-US" sz="1200">
              <a:solidFill>
                <a:srgbClr val="F63F1B"/>
              </a:solidFill>
              <a:latin typeface="Verdan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38248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6770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1534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447800"/>
            <a:ext cx="65532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76200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218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585</Words>
  <Application>Microsoft Macintosh PowerPoint</Application>
  <PresentationFormat>Presentación en pantalla (4:3)</PresentationFormat>
  <Paragraphs>161</Paragraphs>
  <Slides>21</Slides>
  <Notes>21</Notes>
  <HiddenSlides>0</HiddenSlides>
  <MMClips>0</MMClips>
  <ScaleCrop>false</ScaleCrop>
  <HeadingPairs>
    <vt:vector size="6" baseType="variant">
      <vt:variant>
        <vt:lpstr>Plantilla de diseño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Diseño predeterminado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 The IRIS Archive Growth  </vt:lpstr>
      <vt:lpstr>FDSN  Archive (non-US)</vt:lpstr>
      <vt:lpstr>Near Future RT seismic stations for the CTWS</vt:lpstr>
      <vt:lpstr>Diapositiva 17</vt:lpstr>
      <vt:lpstr>Diapositiva 18</vt:lpstr>
      <vt:lpstr>Diapositiva 19</vt:lpstr>
      <vt:lpstr>Diapositiva 20</vt:lpstr>
      <vt:lpstr>Diapositiva 21</vt:lpstr>
    </vt:vector>
  </TitlesOfParts>
  <Company>Sismología, Inst. Geofísica, UNAM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Gerardo Suárez</dc:creator>
  <cp:lastModifiedBy>Gerardo Suarez</cp:lastModifiedBy>
  <cp:revision>43</cp:revision>
  <dcterms:created xsi:type="dcterms:W3CDTF">2010-08-05T23:02:17Z</dcterms:created>
  <dcterms:modified xsi:type="dcterms:W3CDTF">2010-08-05T23:37:54Z</dcterms:modified>
</cp:coreProperties>
</file>